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07" r:id="rId2"/>
    <p:sldId id="280" r:id="rId3"/>
    <p:sldId id="281" r:id="rId4"/>
    <p:sldId id="282" r:id="rId5"/>
    <p:sldId id="283" r:id="rId6"/>
    <p:sldId id="284" r:id="rId7"/>
    <p:sldId id="285" r:id="rId8"/>
    <p:sldId id="286" r:id="rId9"/>
    <p:sldId id="287" r:id="rId10"/>
    <p:sldId id="288" r:id="rId11"/>
    <p:sldId id="289" r:id="rId12"/>
    <p:sldId id="290" r:id="rId13"/>
    <p:sldId id="291" r:id="rId14"/>
    <p:sldId id="303" r:id="rId15"/>
    <p:sldId id="292" r:id="rId16"/>
    <p:sldId id="299" r:id="rId17"/>
    <p:sldId id="301" r:id="rId18"/>
    <p:sldId id="302" r:id="rId19"/>
    <p:sldId id="300" r:id="rId20"/>
    <p:sldId id="258" r:id="rId21"/>
    <p:sldId id="270" r:id="rId22"/>
    <p:sldId id="271" r:id="rId23"/>
    <p:sldId id="259" r:id="rId24"/>
    <p:sldId id="260" r:id="rId25"/>
    <p:sldId id="261" r:id="rId26"/>
    <p:sldId id="262" r:id="rId27"/>
    <p:sldId id="263" r:id="rId28"/>
    <p:sldId id="264" r:id="rId29"/>
    <p:sldId id="265" r:id="rId30"/>
    <p:sldId id="266" r:id="rId31"/>
    <p:sldId id="267" r:id="rId32"/>
    <p:sldId id="268" r:id="rId33"/>
    <p:sldId id="269" r:id="rId34"/>
    <p:sldId id="385" r:id="rId35"/>
    <p:sldId id="386" r:id="rId36"/>
    <p:sldId id="387" r:id="rId37"/>
    <p:sldId id="388" r:id="rId38"/>
    <p:sldId id="389" r:id="rId39"/>
    <p:sldId id="390" r:id="rId40"/>
    <p:sldId id="391" r:id="rId41"/>
    <p:sldId id="392" r:id="rId42"/>
    <p:sldId id="393" r:id="rId43"/>
    <p:sldId id="394" r:id="rId44"/>
    <p:sldId id="40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17E02A9-6912-48C9-90FD-E1064A7628BE}">
          <p14:sldIdLst>
            <p14:sldId id="407"/>
            <p14:sldId id="280"/>
            <p14:sldId id="281"/>
            <p14:sldId id="282"/>
            <p14:sldId id="283"/>
            <p14:sldId id="284"/>
            <p14:sldId id="285"/>
            <p14:sldId id="286"/>
            <p14:sldId id="287"/>
            <p14:sldId id="288"/>
            <p14:sldId id="289"/>
            <p14:sldId id="290"/>
            <p14:sldId id="291"/>
            <p14:sldId id="303"/>
            <p14:sldId id="292"/>
            <p14:sldId id="299"/>
            <p14:sldId id="301"/>
            <p14:sldId id="302"/>
            <p14:sldId id="300"/>
          </p14:sldIdLst>
        </p14:section>
        <p14:section name="Default Section" id="{6DB45CCA-CCA6-4A57-AB6C-C4AFB4E8088A}">
          <p14:sldIdLst>
            <p14:sldId id="258"/>
            <p14:sldId id="270"/>
            <p14:sldId id="271"/>
            <p14:sldId id="259"/>
            <p14:sldId id="260"/>
            <p14:sldId id="261"/>
            <p14:sldId id="262"/>
            <p14:sldId id="263"/>
            <p14:sldId id="264"/>
            <p14:sldId id="265"/>
            <p14:sldId id="266"/>
            <p14:sldId id="267"/>
            <p14:sldId id="268"/>
            <p14:sldId id="269"/>
            <p14:sldId id="385"/>
            <p14:sldId id="386"/>
            <p14:sldId id="387"/>
            <p14:sldId id="388"/>
            <p14:sldId id="389"/>
            <p14:sldId id="390"/>
            <p14:sldId id="391"/>
            <p14:sldId id="392"/>
            <p14:sldId id="393"/>
            <p14:sldId id="394"/>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0" y="7779"/>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B5D5A2B7-E0F0-46F0-8AE2-9A7C6917BFCA}" type="datetimeFigureOut">
              <a:rPr lang="en-CA" smtClean="0"/>
              <a:t>2024-10-22</a:t>
            </a:fld>
            <a:endParaRPr lang="en-CA"/>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CA"/>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07DADF52-E811-42D3-9B0C-7BD89477BEF9}" type="slidenum">
              <a:rPr lang="en-CA" smtClean="0"/>
              <a:t>‹#›</a:t>
            </a:fld>
            <a:endParaRPr lang="en-CA"/>
          </a:p>
        </p:txBody>
      </p:sp>
    </p:spTree>
    <p:extLst>
      <p:ext uri="{BB962C8B-B14F-4D97-AF65-F5344CB8AC3E}">
        <p14:creationId xmlns:p14="http://schemas.microsoft.com/office/powerpoint/2010/main" val="427495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D5A2B7-E0F0-46F0-8AE2-9A7C6917BFCA}" type="datetimeFigureOut">
              <a:rPr lang="en-CA" smtClean="0"/>
              <a:t>2024-10-22</a:t>
            </a:fld>
            <a:endParaRPr lang="en-CA"/>
          </a:p>
        </p:txBody>
      </p:sp>
      <p:sp>
        <p:nvSpPr>
          <p:cNvPr id="6" name="Footer Placeholder 5"/>
          <p:cNvSpPr>
            <a:spLocks noGrp="1"/>
          </p:cNvSpPr>
          <p:nvPr>
            <p:ph type="ftr" sz="quarter" idx="11"/>
          </p:nvPr>
        </p:nvSpPr>
        <p:spPr/>
        <p:txBody>
          <a:bodyPr/>
          <a:lstStyle/>
          <a:p>
            <a:endParaRPr lang="en-CA"/>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3540913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5D5A2B7-E0F0-46F0-8AE2-9A7C6917BFCA}" type="datetimeFigureOut">
              <a:rPr lang="en-CA" smtClean="0"/>
              <a:t>2024-10-22</a:t>
            </a:fld>
            <a:endParaRPr lang="en-CA"/>
          </a:p>
        </p:txBody>
      </p:sp>
      <p:sp>
        <p:nvSpPr>
          <p:cNvPr id="5" name="Footer Placeholder 4"/>
          <p:cNvSpPr>
            <a:spLocks noGrp="1"/>
          </p:cNvSpPr>
          <p:nvPr>
            <p:ph type="ftr" sz="quarter" idx="11"/>
          </p:nvPr>
        </p:nvSpPr>
        <p:spPr/>
        <p:txBody>
          <a:bodyPr/>
          <a:lstStyle/>
          <a:p>
            <a:endParaRPr lang="en-CA"/>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4271632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5D5A2B7-E0F0-46F0-8AE2-9A7C6917BFCA}" type="datetimeFigureOut">
              <a:rPr lang="en-CA" smtClean="0"/>
              <a:t>2024-10-22</a:t>
            </a:fld>
            <a:endParaRPr lang="en-CA"/>
          </a:p>
        </p:txBody>
      </p:sp>
      <p:sp>
        <p:nvSpPr>
          <p:cNvPr id="5" name="Footer Placeholder 4"/>
          <p:cNvSpPr>
            <a:spLocks noGrp="1"/>
          </p:cNvSpPr>
          <p:nvPr>
            <p:ph type="ftr" sz="quarter" idx="11"/>
          </p:nvPr>
        </p:nvSpPr>
        <p:spPr/>
        <p:txBody>
          <a:bodyPr/>
          <a:lstStyle/>
          <a:p>
            <a:endParaRPr lang="en-CA"/>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1810662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D5A2B7-E0F0-46F0-8AE2-9A7C6917BFCA}" type="datetimeFigureOut">
              <a:rPr lang="en-CA" smtClean="0"/>
              <a:t>2024-10-22</a:t>
            </a:fld>
            <a:endParaRPr lang="en-CA"/>
          </a:p>
        </p:txBody>
      </p:sp>
      <p:sp>
        <p:nvSpPr>
          <p:cNvPr id="5" name="Footer Placeholder 4"/>
          <p:cNvSpPr>
            <a:spLocks noGrp="1"/>
          </p:cNvSpPr>
          <p:nvPr>
            <p:ph type="ftr" sz="quarter" idx="11"/>
          </p:nvPr>
        </p:nvSpPr>
        <p:spPr/>
        <p:txBody>
          <a:bodyPr/>
          <a:lstStyle/>
          <a:p>
            <a:endParaRPr lang="en-CA"/>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2898384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5D5A2B7-E0F0-46F0-8AE2-9A7C6917BFCA}" type="datetimeFigureOut">
              <a:rPr lang="en-CA" smtClean="0"/>
              <a:t>2024-10-22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1270229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5D5A2B7-E0F0-46F0-8AE2-9A7C6917BFCA}" type="datetimeFigureOut">
              <a:rPr lang="en-CA" smtClean="0"/>
              <a:t>2024-10-22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1442930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5A2B7-E0F0-46F0-8AE2-9A7C6917BFCA}" type="datetimeFigureOut">
              <a:rPr lang="en-CA" smtClean="0"/>
              <a:t>2024-10-22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2373168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5A2B7-E0F0-46F0-8AE2-9A7C6917BFCA}" type="datetimeFigureOut">
              <a:rPr lang="en-CA" smtClean="0"/>
              <a:t>2024-10-22</a:t>
            </a:fld>
            <a:endParaRPr lang="en-CA"/>
          </a:p>
        </p:txBody>
      </p:sp>
      <p:sp>
        <p:nvSpPr>
          <p:cNvPr id="5" name="Footer Placeholder 4"/>
          <p:cNvSpPr>
            <a:spLocks noGrp="1"/>
          </p:cNvSpPr>
          <p:nvPr>
            <p:ph type="ftr" sz="quarter" idx="11"/>
          </p:nvPr>
        </p:nvSpPr>
        <p:spPr/>
        <p:txBody>
          <a:bodyPr/>
          <a:lstStyle/>
          <a:p>
            <a:endParaRPr lang="en-CA"/>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1951426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5A2B7-E0F0-46F0-8AE2-9A7C6917BFCA}" type="datetimeFigureOut">
              <a:rPr lang="en-CA" smtClean="0"/>
              <a:t>2024-10-22</a:t>
            </a:fld>
            <a:endParaRPr lang="en-CA"/>
          </a:p>
        </p:txBody>
      </p:sp>
      <p:sp>
        <p:nvSpPr>
          <p:cNvPr id="5" name="Footer Placeholder 4"/>
          <p:cNvSpPr>
            <a:spLocks noGrp="1"/>
          </p:cNvSpPr>
          <p:nvPr>
            <p:ph type="ftr" sz="quarter" idx="11"/>
          </p:nvPr>
        </p:nvSpPr>
        <p:spPr/>
        <p:txBody>
          <a:bodyPr/>
          <a:lstStyle>
            <a:lvl1pPr>
              <a:defRPr sz="1000" b="1"/>
            </a:lvl1pPr>
          </a:lstStyle>
          <a:p>
            <a:endParaRPr lang="en-CA"/>
          </a:p>
        </p:txBody>
      </p:sp>
      <p:sp>
        <p:nvSpPr>
          <p:cNvPr id="6" name="Slide Number Placeholder 5"/>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343774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D5A2B7-E0F0-46F0-8AE2-9A7C6917BFCA}" type="datetimeFigureOut">
              <a:rPr lang="en-CA" smtClean="0"/>
              <a:t>2024-10-22</a:t>
            </a:fld>
            <a:endParaRPr lang="en-CA"/>
          </a:p>
        </p:txBody>
      </p:sp>
      <p:sp>
        <p:nvSpPr>
          <p:cNvPr id="5" name="Footer Placeholder 4"/>
          <p:cNvSpPr>
            <a:spLocks noGrp="1"/>
          </p:cNvSpPr>
          <p:nvPr>
            <p:ph type="ftr" sz="quarter" idx="11"/>
          </p:nvPr>
        </p:nvSpPr>
        <p:spPr/>
        <p:txBody>
          <a:bodyPr/>
          <a:lstStyle>
            <a:lvl1pPr>
              <a:defRPr sz="1000" b="1"/>
            </a:lvl1pPr>
          </a:lstStyle>
          <a:p>
            <a:endParaRPr lang="en-CA"/>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3814116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D5A2B7-E0F0-46F0-8AE2-9A7C6917BFCA}" type="datetimeFigureOut">
              <a:rPr lang="en-CA" smtClean="0"/>
              <a:t>2024-10-22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4079378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D5A2B7-E0F0-46F0-8AE2-9A7C6917BFCA}" type="datetimeFigureOut">
              <a:rPr lang="en-CA" smtClean="0"/>
              <a:t>2024-10-22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4264688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D5A2B7-E0F0-46F0-8AE2-9A7C6917BFCA}" type="datetimeFigureOut">
              <a:rPr lang="en-CA" smtClean="0"/>
              <a:t>2024-10-22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2581776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D5A2B7-E0F0-46F0-8AE2-9A7C6917BFCA}" type="datetimeFigureOut">
              <a:rPr lang="en-CA" smtClean="0"/>
              <a:t>2024-10-22</a:t>
            </a:fld>
            <a:endParaRPr lang="en-CA"/>
          </a:p>
        </p:txBody>
      </p:sp>
      <p:sp>
        <p:nvSpPr>
          <p:cNvPr id="3" name="Footer Placeholder 2"/>
          <p:cNvSpPr>
            <a:spLocks noGrp="1"/>
          </p:cNvSpPr>
          <p:nvPr>
            <p:ph type="ftr" sz="quarter" idx="11"/>
          </p:nvPr>
        </p:nvSpPr>
        <p:spPr/>
        <p:txBody>
          <a:bodyPr/>
          <a:lstStyle/>
          <a:p>
            <a:endParaRPr lang="en-CA"/>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121805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D5A2B7-E0F0-46F0-8AE2-9A7C6917BFCA}" type="datetimeFigureOut">
              <a:rPr lang="en-CA" smtClean="0"/>
              <a:t>2024-10-22</a:t>
            </a:fld>
            <a:endParaRPr lang="en-CA"/>
          </a:p>
        </p:txBody>
      </p:sp>
      <p:sp>
        <p:nvSpPr>
          <p:cNvPr id="6" name="Footer Placeholder 5"/>
          <p:cNvSpPr>
            <a:spLocks noGrp="1"/>
          </p:cNvSpPr>
          <p:nvPr>
            <p:ph type="ftr" sz="quarter" idx="11"/>
          </p:nvPr>
        </p:nvSpPr>
        <p:spPr/>
        <p:txBody>
          <a:bodyPr/>
          <a:lstStyle/>
          <a:p>
            <a:endParaRPr lang="en-CA"/>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2132075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D5A2B7-E0F0-46F0-8AE2-9A7C6917BFCA}" type="datetimeFigureOut">
              <a:rPr lang="en-CA" smtClean="0"/>
              <a:t>2024-10-22</a:t>
            </a:fld>
            <a:endParaRPr lang="en-CA"/>
          </a:p>
        </p:txBody>
      </p:sp>
      <p:sp>
        <p:nvSpPr>
          <p:cNvPr id="6" name="Footer Placeholder 5"/>
          <p:cNvSpPr>
            <a:spLocks noGrp="1"/>
          </p:cNvSpPr>
          <p:nvPr>
            <p:ph type="ftr" sz="quarter" idx="11"/>
          </p:nvPr>
        </p:nvSpPr>
        <p:spPr/>
        <p:txBody>
          <a:bodyPr/>
          <a:lstStyle/>
          <a:p>
            <a:endParaRPr lang="en-CA"/>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7DADF52-E811-42D3-9B0C-7BD89477BEF9}" type="slidenum">
              <a:rPr lang="en-CA" smtClean="0"/>
              <a:t>‹#›</a:t>
            </a:fld>
            <a:endParaRPr lang="en-CA"/>
          </a:p>
        </p:txBody>
      </p:sp>
    </p:spTree>
    <p:extLst>
      <p:ext uri="{BB962C8B-B14F-4D97-AF65-F5344CB8AC3E}">
        <p14:creationId xmlns:p14="http://schemas.microsoft.com/office/powerpoint/2010/main" val="878914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B5D5A2B7-E0F0-46F0-8AE2-9A7C6917BFCA}" type="datetimeFigureOut">
              <a:rPr lang="en-CA" smtClean="0"/>
              <a:t>2024-10-22</a:t>
            </a:fld>
            <a:endParaRPr lang="en-CA"/>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CA"/>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7DADF52-E811-42D3-9B0C-7BD89477BEF9}" type="slidenum">
              <a:rPr lang="en-CA" smtClean="0"/>
              <a:t>‹#›</a:t>
            </a:fld>
            <a:endParaRPr lang="en-CA"/>
          </a:p>
        </p:txBody>
      </p:sp>
      <p:sp>
        <p:nvSpPr>
          <p:cNvPr id="8" name="TextBox 7">
            <a:extLst>
              <a:ext uri="{FF2B5EF4-FFF2-40B4-BE49-F238E27FC236}">
                <a16:creationId xmlns:a16="http://schemas.microsoft.com/office/drawing/2014/main" id="{A56D3898-5796-4AFE-85C8-B57B9B49AC5D}"/>
              </a:ext>
            </a:extLst>
          </p:cNvPr>
          <p:cNvSpPr txBox="1"/>
          <p:nvPr userDrawn="1"/>
        </p:nvSpPr>
        <p:spPr>
          <a:xfrm rot="20009125">
            <a:off x="1127405" y="2387060"/>
            <a:ext cx="12325261" cy="1483875"/>
          </a:xfrm>
          <a:prstGeom prst="rect">
            <a:avLst/>
          </a:prstGeom>
          <a:noFill/>
        </p:spPr>
        <p:txBody>
          <a:bodyPr wrap="square" rtlCol="0">
            <a:spAutoFit/>
          </a:bodyPr>
          <a:lstStyle/>
          <a:p>
            <a:r>
              <a:rPr lang="en-CA" sz="8800" b="1" dirty="0">
                <a:solidFill>
                  <a:schemeClr val="bg1">
                    <a:lumMod val="85000"/>
                  </a:schemeClr>
                </a:solidFill>
              </a:rPr>
              <a:t>Dr. Vijeta Khare</a:t>
            </a:r>
          </a:p>
        </p:txBody>
      </p:sp>
    </p:spTree>
    <p:extLst>
      <p:ext uri="{BB962C8B-B14F-4D97-AF65-F5344CB8AC3E}">
        <p14:creationId xmlns:p14="http://schemas.microsoft.com/office/powerpoint/2010/main" val="1108199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fif"/><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2E3B-7DEE-4F95-AE24-4CC2191E3CBB}"/>
              </a:ext>
            </a:extLst>
          </p:cNvPr>
          <p:cNvSpPr>
            <a:spLocks noGrp="1"/>
          </p:cNvSpPr>
          <p:nvPr>
            <p:ph type="ctrTitle"/>
          </p:nvPr>
        </p:nvSpPr>
        <p:spPr/>
        <p:txBody>
          <a:bodyPr/>
          <a:lstStyle/>
          <a:p>
            <a:r>
              <a:rPr lang="en-CA" dirty="0"/>
              <a:t>Unit-5 Network Forensics</a:t>
            </a:r>
          </a:p>
        </p:txBody>
      </p:sp>
      <p:sp>
        <p:nvSpPr>
          <p:cNvPr id="3" name="Subtitle 2">
            <a:extLst>
              <a:ext uri="{FF2B5EF4-FFF2-40B4-BE49-F238E27FC236}">
                <a16:creationId xmlns:a16="http://schemas.microsoft.com/office/drawing/2014/main" id="{E180925B-1F7A-4C5D-A971-08EBC6FF313A}"/>
              </a:ext>
            </a:extLst>
          </p:cNvPr>
          <p:cNvSpPr>
            <a:spLocks noGrp="1"/>
          </p:cNvSpPr>
          <p:nvPr>
            <p:ph type="subTitle" idx="1"/>
          </p:nvPr>
        </p:nvSpPr>
        <p:spPr/>
        <p:txBody>
          <a:bodyPr/>
          <a:lstStyle/>
          <a:p>
            <a:r>
              <a:rPr lang="en-CA" dirty="0"/>
              <a:t>Dr. Vijeta Khare</a:t>
            </a:r>
          </a:p>
        </p:txBody>
      </p:sp>
    </p:spTree>
    <p:extLst>
      <p:ext uri="{BB962C8B-B14F-4D97-AF65-F5344CB8AC3E}">
        <p14:creationId xmlns:p14="http://schemas.microsoft.com/office/powerpoint/2010/main" val="2874782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2D52-38F6-4B68-B971-3076373118E2}"/>
              </a:ext>
            </a:extLst>
          </p:cNvPr>
          <p:cNvSpPr>
            <a:spLocks noGrp="1"/>
          </p:cNvSpPr>
          <p:nvPr>
            <p:ph type="title"/>
          </p:nvPr>
        </p:nvSpPr>
        <p:spPr/>
        <p:txBody>
          <a:bodyPr/>
          <a:lstStyle/>
          <a:p>
            <a:r>
              <a:rPr lang="en-CA" b="1" dirty="0"/>
              <a:t>Digital Evidence</a:t>
            </a:r>
            <a:endParaRPr lang="en-CA" dirty="0"/>
          </a:p>
        </p:txBody>
      </p:sp>
      <p:sp>
        <p:nvSpPr>
          <p:cNvPr id="3" name="Content Placeholder 2">
            <a:extLst>
              <a:ext uri="{FF2B5EF4-FFF2-40B4-BE49-F238E27FC236}">
                <a16:creationId xmlns:a16="http://schemas.microsoft.com/office/drawing/2014/main" id="{1D400986-58A1-4182-8347-1EF2E0E0FAC3}"/>
              </a:ext>
            </a:extLst>
          </p:cNvPr>
          <p:cNvSpPr>
            <a:spLocks noGrp="1"/>
          </p:cNvSpPr>
          <p:nvPr>
            <p:ph idx="1"/>
          </p:nvPr>
        </p:nvSpPr>
        <p:spPr>
          <a:xfrm>
            <a:off x="786063" y="2603500"/>
            <a:ext cx="10218821" cy="3416300"/>
          </a:xfrm>
        </p:spPr>
        <p:txBody>
          <a:bodyPr/>
          <a:lstStyle/>
          <a:p>
            <a:r>
              <a:rPr lang="en-US" dirty="0"/>
              <a:t>“Digital evidence” is any documentation that satisfies the requirements of “evidence” in a proceeding, but that exists in electronic digital form.</a:t>
            </a:r>
          </a:p>
          <a:p>
            <a:pPr marL="0" indent="0">
              <a:buNone/>
            </a:pPr>
            <a:r>
              <a:rPr lang="en-US" dirty="0"/>
              <a:t>Examples of “digital evidence” include:</a:t>
            </a:r>
          </a:p>
          <a:p>
            <a:r>
              <a:rPr lang="en-CA" dirty="0"/>
              <a:t>• Emails and IM sessions</a:t>
            </a:r>
          </a:p>
          <a:p>
            <a:r>
              <a:rPr lang="en-US" dirty="0"/>
              <a:t>• Invoices and records of payment received</a:t>
            </a:r>
          </a:p>
          <a:p>
            <a:r>
              <a:rPr lang="en-CA" dirty="0"/>
              <a:t>• Routinely kept access logs</a:t>
            </a:r>
          </a:p>
          <a:p>
            <a:r>
              <a:rPr lang="en-CA" dirty="0"/>
              <a:t>• /var/log/messages</a:t>
            </a:r>
          </a:p>
        </p:txBody>
      </p:sp>
    </p:spTree>
    <p:extLst>
      <p:ext uri="{BB962C8B-B14F-4D97-AF65-F5344CB8AC3E}">
        <p14:creationId xmlns:p14="http://schemas.microsoft.com/office/powerpoint/2010/main" val="675542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EADAB-DB90-4ECF-882A-A11EA12ACC10}"/>
              </a:ext>
            </a:extLst>
          </p:cNvPr>
          <p:cNvSpPr>
            <a:spLocks noGrp="1"/>
          </p:cNvSpPr>
          <p:nvPr>
            <p:ph type="title"/>
          </p:nvPr>
        </p:nvSpPr>
        <p:spPr/>
        <p:txBody>
          <a:bodyPr/>
          <a:lstStyle/>
          <a:p>
            <a:r>
              <a:rPr lang="en-CA" b="1" dirty="0"/>
              <a:t>Network-Based Digital Evidence</a:t>
            </a:r>
            <a:endParaRPr lang="en-CA" dirty="0"/>
          </a:p>
        </p:txBody>
      </p:sp>
      <p:sp>
        <p:nvSpPr>
          <p:cNvPr id="3" name="Content Placeholder 2">
            <a:extLst>
              <a:ext uri="{FF2B5EF4-FFF2-40B4-BE49-F238E27FC236}">
                <a16:creationId xmlns:a16="http://schemas.microsoft.com/office/drawing/2014/main" id="{EEB7E274-5F44-4DCA-9659-28BA36D2FFEE}"/>
              </a:ext>
            </a:extLst>
          </p:cNvPr>
          <p:cNvSpPr>
            <a:spLocks noGrp="1"/>
          </p:cNvSpPr>
          <p:nvPr>
            <p:ph idx="1"/>
          </p:nvPr>
        </p:nvSpPr>
        <p:spPr/>
        <p:txBody>
          <a:bodyPr/>
          <a:lstStyle/>
          <a:p>
            <a:r>
              <a:rPr lang="en-US" dirty="0"/>
              <a:t>“Network-based digital evidence” is digital evidence that is produced as a result of communications </a:t>
            </a:r>
            <a:r>
              <a:rPr lang="en-CA" dirty="0"/>
              <a:t>over a network.</a:t>
            </a:r>
          </a:p>
          <a:p>
            <a:r>
              <a:rPr lang="en-US" dirty="0"/>
              <a:t>The primary and secondary storage media of computers (e.g., the RAM and hard drives) tend to be fruitful fodder for forensic analysis.</a:t>
            </a:r>
          </a:p>
          <a:p>
            <a:pPr marL="0" indent="0">
              <a:buNone/>
            </a:pPr>
            <a:r>
              <a:rPr lang="en-US" dirty="0"/>
              <a:t>Examples of “network-based digital evidence” can include:</a:t>
            </a:r>
          </a:p>
          <a:p>
            <a:r>
              <a:rPr lang="en-CA" dirty="0"/>
              <a:t>• Emails and IM sessions</a:t>
            </a:r>
          </a:p>
          <a:p>
            <a:r>
              <a:rPr lang="en-US" dirty="0"/>
              <a:t>• Browser activity, including web-based email</a:t>
            </a:r>
          </a:p>
          <a:p>
            <a:r>
              <a:rPr lang="en-CA" dirty="0"/>
              <a:t>• Routinely kept packet logs</a:t>
            </a:r>
          </a:p>
          <a:p>
            <a:r>
              <a:rPr lang="en-CA" dirty="0"/>
              <a:t>• /var/log/messages</a:t>
            </a:r>
          </a:p>
        </p:txBody>
      </p:sp>
    </p:spTree>
    <p:extLst>
      <p:ext uri="{BB962C8B-B14F-4D97-AF65-F5344CB8AC3E}">
        <p14:creationId xmlns:p14="http://schemas.microsoft.com/office/powerpoint/2010/main" val="2744025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1B60-63D5-4F9D-A78E-A167AE993225}"/>
              </a:ext>
            </a:extLst>
          </p:cNvPr>
          <p:cNvSpPr>
            <a:spLocks noGrp="1"/>
          </p:cNvSpPr>
          <p:nvPr>
            <p:ph type="title"/>
          </p:nvPr>
        </p:nvSpPr>
        <p:spPr/>
        <p:txBody>
          <a:bodyPr/>
          <a:lstStyle/>
          <a:p>
            <a:r>
              <a:rPr lang="en-US" b="1" dirty="0"/>
              <a:t>Challenges Relating to Network Evidence</a:t>
            </a:r>
            <a:endParaRPr lang="en-CA" dirty="0"/>
          </a:p>
        </p:txBody>
      </p:sp>
      <p:sp>
        <p:nvSpPr>
          <p:cNvPr id="3" name="Content Placeholder 2">
            <a:extLst>
              <a:ext uri="{FF2B5EF4-FFF2-40B4-BE49-F238E27FC236}">
                <a16:creationId xmlns:a16="http://schemas.microsoft.com/office/drawing/2014/main" id="{FD879AC4-B638-4D0C-9612-D7199D850A78}"/>
              </a:ext>
            </a:extLst>
          </p:cNvPr>
          <p:cNvSpPr>
            <a:spLocks noGrp="1"/>
          </p:cNvSpPr>
          <p:nvPr>
            <p:ph idx="1"/>
          </p:nvPr>
        </p:nvSpPr>
        <p:spPr>
          <a:xfrm>
            <a:off x="449179" y="2390274"/>
            <a:ext cx="10892589" cy="3962400"/>
          </a:xfrm>
        </p:spPr>
        <p:txBody>
          <a:bodyPr>
            <a:normAutofit/>
          </a:bodyPr>
          <a:lstStyle/>
          <a:p>
            <a:r>
              <a:rPr lang="en-US" dirty="0"/>
              <a:t>• </a:t>
            </a:r>
            <a:r>
              <a:rPr lang="en-US" b="1" dirty="0"/>
              <a:t>Acquisition:</a:t>
            </a:r>
            <a:r>
              <a:rPr lang="en-US" dirty="0"/>
              <a:t> It can be difficult to locate specific evidence in a network environment. </a:t>
            </a:r>
          </a:p>
          <a:p>
            <a:r>
              <a:rPr lang="en-US" dirty="0"/>
              <a:t>• </a:t>
            </a:r>
            <a:r>
              <a:rPr lang="en-US" b="1" dirty="0"/>
              <a:t>Content</a:t>
            </a:r>
            <a:r>
              <a:rPr lang="en-US" dirty="0"/>
              <a:t> : metadata, network devices may or may not store evidence, due to limited storage capacity.</a:t>
            </a:r>
          </a:p>
          <a:p>
            <a:r>
              <a:rPr lang="en-US" b="1" dirty="0"/>
              <a:t>• Storage:  </a:t>
            </a:r>
            <a:r>
              <a:rPr lang="en-US" dirty="0"/>
              <a:t>Network devices commonly do not employ secondary or persistent storage.</a:t>
            </a:r>
          </a:p>
          <a:p>
            <a:r>
              <a:rPr lang="en-US" b="1" dirty="0"/>
              <a:t>• Privacy: </a:t>
            </a:r>
            <a:r>
              <a:rPr lang="en-US" dirty="0"/>
              <a:t>Depending on jurisdiction, there may be legal issues involving personal privacy that are unique to network-based acquisition techniques.</a:t>
            </a:r>
          </a:p>
          <a:p>
            <a:r>
              <a:rPr lang="en-US" b="1" dirty="0"/>
              <a:t>• Seizure:</a:t>
            </a:r>
            <a:r>
              <a:rPr lang="en-US" dirty="0"/>
              <a:t> Seizing a network device can be much more disruptive. In the most extreme cases, an entire network segment may be brought </a:t>
            </a:r>
            <a:r>
              <a:rPr lang="en-CA" dirty="0"/>
              <a:t>down indefinitely.</a:t>
            </a:r>
          </a:p>
          <a:p>
            <a:r>
              <a:rPr lang="en-US" dirty="0"/>
              <a:t>• </a:t>
            </a:r>
            <a:r>
              <a:rPr lang="en-US" b="1" dirty="0"/>
              <a:t>Admissibility: </a:t>
            </a:r>
            <a:r>
              <a:rPr lang="en-US" dirty="0"/>
              <a:t>Network forensics is a newer approach to digital investigations. There are sometimes conflicting or even </a:t>
            </a:r>
            <a:r>
              <a:rPr lang="en-US" dirty="0" err="1"/>
              <a:t>nonexisting</a:t>
            </a:r>
            <a:r>
              <a:rPr lang="en-US" dirty="0"/>
              <a:t> legal precedents for admission of various types of network-based digital evidence</a:t>
            </a:r>
            <a:endParaRPr lang="en-CA" dirty="0"/>
          </a:p>
        </p:txBody>
      </p:sp>
    </p:spTree>
    <p:extLst>
      <p:ext uri="{BB962C8B-B14F-4D97-AF65-F5344CB8AC3E}">
        <p14:creationId xmlns:p14="http://schemas.microsoft.com/office/powerpoint/2010/main" val="2638580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DE3F-3C8C-4B09-84CF-16ABC037B7C9}"/>
              </a:ext>
            </a:extLst>
          </p:cNvPr>
          <p:cNvSpPr>
            <a:spLocks noGrp="1"/>
          </p:cNvSpPr>
          <p:nvPr>
            <p:ph type="title"/>
          </p:nvPr>
        </p:nvSpPr>
        <p:spPr>
          <a:xfrm>
            <a:off x="1154954" y="973669"/>
            <a:ext cx="8825659" cy="983468"/>
          </a:xfrm>
        </p:spPr>
        <p:txBody>
          <a:bodyPr/>
          <a:lstStyle/>
          <a:p>
            <a:r>
              <a:rPr lang="en-US" b="1" dirty="0"/>
              <a:t>Network Forensics Investigative Methodology (OSCAR)</a:t>
            </a:r>
            <a:endParaRPr lang="en-CA" dirty="0"/>
          </a:p>
        </p:txBody>
      </p:sp>
      <p:sp>
        <p:nvSpPr>
          <p:cNvPr id="3" name="Content Placeholder 2">
            <a:extLst>
              <a:ext uri="{FF2B5EF4-FFF2-40B4-BE49-F238E27FC236}">
                <a16:creationId xmlns:a16="http://schemas.microsoft.com/office/drawing/2014/main" id="{1BE72D47-6CBA-419F-BC35-4722792972AC}"/>
              </a:ext>
            </a:extLst>
          </p:cNvPr>
          <p:cNvSpPr>
            <a:spLocks noGrp="1"/>
          </p:cNvSpPr>
          <p:nvPr>
            <p:ph idx="1"/>
          </p:nvPr>
        </p:nvSpPr>
        <p:spPr/>
        <p:txBody>
          <a:bodyPr/>
          <a:lstStyle/>
          <a:p>
            <a:r>
              <a:rPr lang="en-CA" dirty="0"/>
              <a:t>• Obtain information</a:t>
            </a:r>
          </a:p>
          <a:p>
            <a:r>
              <a:rPr lang="en-CA" dirty="0"/>
              <a:t>• Strategize</a:t>
            </a:r>
          </a:p>
          <a:p>
            <a:r>
              <a:rPr lang="en-CA" dirty="0"/>
              <a:t>• Collect evidence</a:t>
            </a:r>
          </a:p>
          <a:p>
            <a:r>
              <a:rPr lang="en-CA" dirty="0"/>
              <a:t>• Analyze</a:t>
            </a:r>
          </a:p>
          <a:p>
            <a:r>
              <a:rPr lang="en-CA" dirty="0"/>
              <a:t>• Report</a:t>
            </a:r>
          </a:p>
        </p:txBody>
      </p:sp>
    </p:spTree>
    <p:extLst>
      <p:ext uri="{BB962C8B-B14F-4D97-AF65-F5344CB8AC3E}">
        <p14:creationId xmlns:p14="http://schemas.microsoft.com/office/powerpoint/2010/main" val="3042929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16D2-B8F8-41A2-8DFF-895A764EBB45}"/>
              </a:ext>
            </a:extLst>
          </p:cNvPr>
          <p:cNvSpPr>
            <a:spLocks noGrp="1"/>
          </p:cNvSpPr>
          <p:nvPr>
            <p:ph type="title"/>
          </p:nvPr>
        </p:nvSpPr>
        <p:spPr/>
        <p:txBody>
          <a:bodyPr/>
          <a:lstStyle/>
          <a:p>
            <a:r>
              <a:rPr lang="en-CA" b="1" dirty="0"/>
              <a:t>Obtain Information</a:t>
            </a:r>
            <a:endParaRPr lang="en-CA" dirty="0"/>
          </a:p>
        </p:txBody>
      </p:sp>
      <p:sp>
        <p:nvSpPr>
          <p:cNvPr id="3" name="Content Placeholder 2">
            <a:extLst>
              <a:ext uri="{FF2B5EF4-FFF2-40B4-BE49-F238E27FC236}">
                <a16:creationId xmlns:a16="http://schemas.microsoft.com/office/drawing/2014/main" id="{8111B654-52BE-4146-A2E3-E6C0DCCB23D7}"/>
              </a:ext>
            </a:extLst>
          </p:cNvPr>
          <p:cNvSpPr>
            <a:spLocks noGrp="1"/>
          </p:cNvSpPr>
          <p:nvPr>
            <p:ph idx="1"/>
          </p:nvPr>
        </p:nvSpPr>
        <p:spPr>
          <a:xfrm>
            <a:off x="866274" y="2603500"/>
            <a:ext cx="10154652" cy="3416300"/>
          </a:xfrm>
        </p:spPr>
        <p:txBody>
          <a:bodyPr>
            <a:normAutofit/>
          </a:bodyPr>
          <a:lstStyle/>
          <a:p>
            <a:r>
              <a:rPr lang="en-CA" b="1" dirty="0"/>
              <a:t>The Incident</a:t>
            </a:r>
          </a:p>
          <a:p>
            <a:r>
              <a:rPr lang="en-US" dirty="0"/>
              <a:t>• Description of what happened, • Date, time, and method of incident discovery,</a:t>
            </a:r>
            <a:r>
              <a:rPr lang="en-CA" dirty="0"/>
              <a:t> • Persons involved, • Systems and data involved, • Actions taken since discovery, • Summary of internal discussions, • Incident manager and process, • Legal issues, </a:t>
            </a:r>
            <a:r>
              <a:rPr lang="en-US" dirty="0"/>
              <a:t>• Time frame for investigation/recovery/resolution, </a:t>
            </a:r>
            <a:r>
              <a:rPr lang="en-CA" dirty="0"/>
              <a:t>• Goals</a:t>
            </a:r>
            <a:endParaRPr lang="en-CA" b="1" dirty="0"/>
          </a:p>
          <a:p>
            <a:r>
              <a:rPr lang="en-CA" b="1" dirty="0"/>
              <a:t>The Environment</a:t>
            </a:r>
          </a:p>
          <a:p>
            <a:r>
              <a:rPr lang="en-CA" dirty="0"/>
              <a:t>Business model, • Legal issues, </a:t>
            </a:r>
            <a:r>
              <a:rPr lang="en-US" dirty="0"/>
              <a:t>• Network topology (request a network map, etc. if you do not have one), • Available sources of network evidence, • Organizational structure,• Incident response management process/procedures • Communications systems • Resources available</a:t>
            </a:r>
            <a:endParaRPr lang="en-CA" dirty="0"/>
          </a:p>
        </p:txBody>
      </p:sp>
    </p:spTree>
    <p:extLst>
      <p:ext uri="{BB962C8B-B14F-4D97-AF65-F5344CB8AC3E}">
        <p14:creationId xmlns:p14="http://schemas.microsoft.com/office/powerpoint/2010/main" val="2763705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01673-2F59-4842-8A3D-5465C322DB86}"/>
              </a:ext>
            </a:extLst>
          </p:cNvPr>
          <p:cNvSpPr>
            <a:spLocks noGrp="1"/>
          </p:cNvSpPr>
          <p:nvPr>
            <p:ph type="title"/>
          </p:nvPr>
        </p:nvSpPr>
        <p:spPr/>
        <p:txBody>
          <a:bodyPr/>
          <a:lstStyle/>
          <a:p>
            <a:r>
              <a:rPr lang="en-CA" b="1" dirty="0"/>
              <a:t>Strategize</a:t>
            </a:r>
            <a:endParaRPr lang="en-CA" dirty="0"/>
          </a:p>
        </p:txBody>
      </p:sp>
      <p:sp>
        <p:nvSpPr>
          <p:cNvPr id="3" name="Content Placeholder 2">
            <a:extLst>
              <a:ext uri="{FF2B5EF4-FFF2-40B4-BE49-F238E27FC236}">
                <a16:creationId xmlns:a16="http://schemas.microsoft.com/office/drawing/2014/main" id="{C76963A8-E909-4E69-BEE4-23BCB59C6BCD}"/>
              </a:ext>
            </a:extLst>
          </p:cNvPr>
          <p:cNvSpPr>
            <a:spLocks noGrp="1"/>
          </p:cNvSpPr>
          <p:nvPr>
            <p:ph idx="1"/>
          </p:nvPr>
        </p:nvSpPr>
        <p:spPr>
          <a:xfrm>
            <a:off x="914400" y="2358189"/>
            <a:ext cx="9753600" cy="3661611"/>
          </a:xfrm>
        </p:spPr>
        <p:txBody>
          <a:bodyPr>
            <a:normAutofit fontScale="92500" lnSpcReduction="10000"/>
          </a:bodyPr>
          <a:lstStyle/>
          <a:p>
            <a:pPr marL="0" indent="0">
              <a:buNone/>
            </a:pPr>
            <a:r>
              <a:rPr lang="en-US" dirty="0"/>
              <a:t>Here are some tips for developing an investigative strategy:</a:t>
            </a:r>
          </a:p>
          <a:p>
            <a:r>
              <a:rPr lang="en-US" dirty="0"/>
              <a:t>• Understand the goals and time frame of the investigation.</a:t>
            </a:r>
          </a:p>
          <a:p>
            <a:r>
              <a:rPr lang="en-US" dirty="0"/>
              <a:t>• List your resources, including personnel, time, and equipment.</a:t>
            </a:r>
          </a:p>
          <a:p>
            <a:r>
              <a:rPr lang="en-US" dirty="0"/>
              <a:t>• Identify likely sources of evidence.</a:t>
            </a:r>
          </a:p>
          <a:p>
            <a:r>
              <a:rPr lang="en-US" dirty="0"/>
              <a:t>• For each source of evidence, estimate the value and cost of obtaining it.</a:t>
            </a:r>
          </a:p>
          <a:p>
            <a:r>
              <a:rPr lang="en-CA" dirty="0"/>
              <a:t>• Prioritize your evidence acquisition.</a:t>
            </a:r>
          </a:p>
          <a:p>
            <a:r>
              <a:rPr lang="en-US" dirty="0"/>
              <a:t>• Plan the initial acquisition/analysis.</a:t>
            </a:r>
          </a:p>
          <a:p>
            <a:r>
              <a:rPr lang="en-US" dirty="0"/>
              <a:t>• Decide upon method and times of regular communication/updates.</a:t>
            </a:r>
          </a:p>
          <a:p>
            <a:r>
              <a:rPr lang="en-US" dirty="0"/>
              <a:t>• Keep in mind that after conducting your initial analysis, you may decide to go back</a:t>
            </a:r>
          </a:p>
          <a:p>
            <a:r>
              <a:rPr lang="en-US" dirty="0"/>
              <a:t>and acquire more evidence. Forensics is an iterative process.</a:t>
            </a:r>
            <a:endParaRPr lang="en-CA" dirty="0"/>
          </a:p>
        </p:txBody>
      </p:sp>
    </p:spTree>
    <p:extLst>
      <p:ext uri="{BB962C8B-B14F-4D97-AF65-F5344CB8AC3E}">
        <p14:creationId xmlns:p14="http://schemas.microsoft.com/office/powerpoint/2010/main" val="416020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58CF-C9A5-4737-9B1D-96AFE44C3AE0}"/>
              </a:ext>
            </a:extLst>
          </p:cNvPr>
          <p:cNvSpPr>
            <a:spLocks noGrp="1"/>
          </p:cNvSpPr>
          <p:nvPr>
            <p:ph type="title"/>
          </p:nvPr>
        </p:nvSpPr>
        <p:spPr/>
        <p:txBody>
          <a:bodyPr/>
          <a:lstStyle/>
          <a:p>
            <a:r>
              <a:rPr lang="en-CA" b="1" dirty="0"/>
              <a:t>Collect Evidence</a:t>
            </a:r>
            <a:endParaRPr lang="en-CA" dirty="0"/>
          </a:p>
        </p:txBody>
      </p:sp>
      <p:sp>
        <p:nvSpPr>
          <p:cNvPr id="3" name="Content Placeholder 2">
            <a:extLst>
              <a:ext uri="{FF2B5EF4-FFF2-40B4-BE49-F238E27FC236}">
                <a16:creationId xmlns:a16="http://schemas.microsoft.com/office/drawing/2014/main" id="{B3DBED3E-C1D8-4DA8-8DD6-9532C14902DD}"/>
              </a:ext>
            </a:extLst>
          </p:cNvPr>
          <p:cNvSpPr>
            <a:spLocks noGrp="1"/>
          </p:cNvSpPr>
          <p:nvPr>
            <p:ph idx="1"/>
          </p:nvPr>
        </p:nvSpPr>
        <p:spPr/>
        <p:txBody>
          <a:bodyPr/>
          <a:lstStyle/>
          <a:p>
            <a:r>
              <a:rPr lang="en-CA" dirty="0"/>
              <a:t>There </a:t>
            </a:r>
            <a:r>
              <a:rPr lang="en-US" dirty="0"/>
              <a:t>are three components you must address every time you acquire evidence:</a:t>
            </a:r>
          </a:p>
          <a:p>
            <a:r>
              <a:rPr lang="en-US" b="1" dirty="0"/>
              <a:t>Document</a:t>
            </a:r>
            <a:r>
              <a:rPr lang="en-US" dirty="0"/>
              <a:t>—Make sure to keep a careful log of all systems accessed and all actions </a:t>
            </a:r>
            <a:r>
              <a:rPr lang="en-CA" dirty="0"/>
              <a:t>taken during evidence collection</a:t>
            </a:r>
          </a:p>
          <a:p>
            <a:r>
              <a:rPr lang="en-US" b="1" dirty="0"/>
              <a:t>Capture</a:t>
            </a:r>
            <a:r>
              <a:rPr lang="en-US" dirty="0"/>
              <a:t>—Capture the evidence itself. This may involve capturing packets and writing them to a hard drive, copying logs to hard drive or CD, or imaging hard drives of web proxies or logging servers.</a:t>
            </a:r>
          </a:p>
          <a:p>
            <a:r>
              <a:rPr lang="en-US" b="1" dirty="0"/>
              <a:t>Store/Transport</a:t>
            </a:r>
            <a:r>
              <a:rPr lang="en-US" dirty="0"/>
              <a:t>—Ensure that the evidence is stored securely and maintain the chain of custody. Keep an accurate, signed, verifiable log of the person who have accessed or possessed the evidence.</a:t>
            </a:r>
            <a:endParaRPr lang="en-CA" dirty="0"/>
          </a:p>
        </p:txBody>
      </p:sp>
    </p:spTree>
    <p:extLst>
      <p:ext uri="{BB962C8B-B14F-4D97-AF65-F5344CB8AC3E}">
        <p14:creationId xmlns:p14="http://schemas.microsoft.com/office/powerpoint/2010/main" val="2826700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4289-DB31-4783-BBDC-F26BB71FA737}"/>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514E4715-6FD3-4B73-9619-0942AD2A1AF8}"/>
              </a:ext>
            </a:extLst>
          </p:cNvPr>
          <p:cNvSpPr>
            <a:spLocks noGrp="1"/>
          </p:cNvSpPr>
          <p:nvPr>
            <p:ph idx="1"/>
          </p:nvPr>
        </p:nvSpPr>
        <p:spPr>
          <a:xfrm>
            <a:off x="609599" y="2342147"/>
            <a:ext cx="10780295" cy="3785937"/>
          </a:xfrm>
        </p:spPr>
        <p:txBody>
          <a:bodyPr>
            <a:normAutofit/>
          </a:bodyPr>
          <a:lstStyle/>
          <a:p>
            <a:pPr marL="0" indent="0">
              <a:buNone/>
            </a:pPr>
            <a:r>
              <a:rPr lang="en-US" sz="2000" b="1" dirty="0"/>
              <a:t>Best practices for evidence collection include:</a:t>
            </a:r>
          </a:p>
          <a:p>
            <a:r>
              <a:rPr lang="en-US" dirty="0"/>
              <a:t>• Acquire as soon as possible, and lawfully</a:t>
            </a:r>
          </a:p>
          <a:p>
            <a:r>
              <a:rPr lang="en-CA" dirty="0"/>
              <a:t>• Make cryptographically verifiable copies</a:t>
            </a:r>
          </a:p>
          <a:p>
            <a:r>
              <a:rPr lang="en-US" dirty="0"/>
              <a:t>• Sequester the originals under restricted custody and access (or your earliest copy, when</a:t>
            </a:r>
          </a:p>
          <a:p>
            <a:r>
              <a:rPr lang="en-US" dirty="0"/>
              <a:t>the originals are not available)</a:t>
            </a:r>
          </a:p>
          <a:p>
            <a:r>
              <a:rPr lang="en-CA" dirty="0"/>
              <a:t>• Analyze only the copies</a:t>
            </a:r>
          </a:p>
          <a:p>
            <a:r>
              <a:rPr lang="en-US" dirty="0"/>
              <a:t>• Use tools that are reputable and reliable</a:t>
            </a:r>
          </a:p>
          <a:p>
            <a:r>
              <a:rPr lang="en-CA" dirty="0"/>
              <a:t>• Document everything you do!</a:t>
            </a:r>
          </a:p>
        </p:txBody>
      </p:sp>
    </p:spTree>
    <p:extLst>
      <p:ext uri="{BB962C8B-B14F-4D97-AF65-F5344CB8AC3E}">
        <p14:creationId xmlns:p14="http://schemas.microsoft.com/office/powerpoint/2010/main" val="3942682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AD-6F6B-461D-9B92-6AC6422083F0}"/>
              </a:ext>
            </a:extLst>
          </p:cNvPr>
          <p:cNvSpPr>
            <a:spLocks noGrp="1"/>
          </p:cNvSpPr>
          <p:nvPr>
            <p:ph type="title"/>
          </p:nvPr>
        </p:nvSpPr>
        <p:spPr/>
        <p:txBody>
          <a:bodyPr/>
          <a:lstStyle/>
          <a:p>
            <a:r>
              <a:rPr lang="en-CA" b="1" dirty="0"/>
              <a:t>Analyze</a:t>
            </a:r>
            <a:endParaRPr lang="en-CA" dirty="0"/>
          </a:p>
        </p:txBody>
      </p:sp>
      <p:sp>
        <p:nvSpPr>
          <p:cNvPr id="3" name="Content Placeholder 2">
            <a:extLst>
              <a:ext uri="{FF2B5EF4-FFF2-40B4-BE49-F238E27FC236}">
                <a16:creationId xmlns:a16="http://schemas.microsoft.com/office/drawing/2014/main" id="{8B9821B1-C6AF-44FF-AEB7-969AA7E39437}"/>
              </a:ext>
            </a:extLst>
          </p:cNvPr>
          <p:cNvSpPr>
            <a:spLocks noGrp="1"/>
          </p:cNvSpPr>
          <p:nvPr>
            <p:ph idx="1"/>
          </p:nvPr>
        </p:nvSpPr>
        <p:spPr/>
        <p:txBody>
          <a:bodyPr/>
          <a:lstStyle/>
          <a:p>
            <a:r>
              <a:rPr lang="en-CA" dirty="0"/>
              <a:t>Correlation: between data, timestamps and source</a:t>
            </a:r>
          </a:p>
          <a:p>
            <a:r>
              <a:rPr lang="en-CA" dirty="0"/>
              <a:t>Timeline: timeline of whole activity</a:t>
            </a:r>
          </a:p>
          <a:p>
            <a:r>
              <a:rPr lang="en-CA" dirty="0"/>
              <a:t> Events of Interest: :Isolate events of great interest</a:t>
            </a:r>
          </a:p>
          <a:p>
            <a:r>
              <a:rPr lang="en-CA" dirty="0"/>
              <a:t>Corroboration: False positives verification</a:t>
            </a:r>
          </a:p>
          <a:p>
            <a:r>
              <a:rPr lang="en-CA" dirty="0"/>
              <a:t>Recovery of additional evidence</a:t>
            </a:r>
          </a:p>
          <a:p>
            <a:r>
              <a:rPr lang="en-CA" dirty="0"/>
              <a:t>Interpretation</a:t>
            </a:r>
          </a:p>
        </p:txBody>
      </p:sp>
    </p:spTree>
    <p:extLst>
      <p:ext uri="{BB962C8B-B14F-4D97-AF65-F5344CB8AC3E}">
        <p14:creationId xmlns:p14="http://schemas.microsoft.com/office/powerpoint/2010/main" val="992934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DD4D-77E2-4206-A0FF-5525C15A751D}"/>
              </a:ext>
            </a:extLst>
          </p:cNvPr>
          <p:cNvSpPr>
            <a:spLocks noGrp="1"/>
          </p:cNvSpPr>
          <p:nvPr>
            <p:ph type="title"/>
          </p:nvPr>
        </p:nvSpPr>
        <p:spPr/>
        <p:txBody>
          <a:bodyPr/>
          <a:lstStyle/>
          <a:p>
            <a:r>
              <a:rPr lang="en-CA" b="1" dirty="0"/>
              <a:t>Report</a:t>
            </a:r>
            <a:endParaRPr lang="en-CA" dirty="0"/>
          </a:p>
        </p:txBody>
      </p:sp>
      <p:sp>
        <p:nvSpPr>
          <p:cNvPr id="3" name="Content Placeholder 2">
            <a:extLst>
              <a:ext uri="{FF2B5EF4-FFF2-40B4-BE49-F238E27FC236}">
                <a16:creationId xmlns:a16="http://schemas.microsoft.com/office/drawing/2014/main" id="{5B640AE2-FDAA-41BE-BA5E-01D5183055CF}"/>
              </a:ext>
            </a:extLst>
          </p:cNvPr>
          <p:cNvSpPr>
            <a:spLocks noGrp="1"/>
          </p:cNvSpPr>
          <p:nvPr>
            <p:ph idx="1"/>
          </p:nvPr>
        </p:nvSpPr>
        <p:spPr>
          <a:xfrm>
            <a:off x="1154954" y="2326105"/>
            <a:ext cx="8825659" cy="3693695"/>
          </a:xfrm>
        </p:spPr>
        <p:txBody>
          <a:bodyPr>
            <a:normAutofit/>
          </a:bodyPr>
          <a:lstStyle/>
          <a:p>
            <a:pPr marL="0" indent="0">
              <a:buNone/>
            </a:pPr>
            <a:r>
              <a:rPr lang="en-US" b="1" dirty="0"/>
              <a:t>The report that you produce must be:</a:t>
            </a:r>
          </a:p>
          <a:p>
            <a:pPr marL="0" indent="0">
              <a:buNone/>
            </a:pPr>
            <a:r>
              <a:rPr lang="en-US" dirty="0"/>
              <a:t>• Understandable by nontechnical laypeople, such as:</a:t>
            </a:r>
          </a:p>
          <a:p>
            <a:r>
              <a:rPr lang="en-CA" dirty="0"/>
              <a:t>– Legal teams</a:t>
            </a:r>
          </a:p>
          <a:p>
            <a:r>
              <a:rPr lang="en-CA" dirty="0"/>
              <a:t>– Managers</a:t>
            </a:r>
          </a:p>
          <a:p>
            <a:r>
              <a:rPr lang="en-CA" dirty="0"/>
              <a:t>– Human Resources personnel</a:t>
            </a:r>
          </a:p>
          <a:p>
            <a:r>
              <a:rPr lang="en-CA" dirty="0"/>
              <a:t>– Judges</a:t>
            </a:r>
          </a:p>
          <a:p>
            <a:r>
              <a:rPr lang="en-CA" dirty="0"/>
              <a:t>– Juries</a:t>
            </a:r>
          </a:p>
          <a:p>
            <a:r>
              <a:rPr lang="en-CA" dirty="0"/>
              <a:t>• Defensible in detail</a:t>
            </a:r>
          </a:p>
          <a:p>
            <a:r>
              <a:rPr lang="en-CA" dirty="0"/>
              <a:t>• Factual</a:t>
            </a:r>
          </a:p>
        </p:txBody>
      </p:sp>
    </p:spTree>
    <p:extLst>
      <p:ext uri="{BB962C8B-B14F-4D97-AF65-F5344CB8AC3E}">
        <p14:creationId xmlns:p14="http://schemas.microsoft.com/office/powerpoint/2010/main" val="51347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569C-650B-4A3C-9619-0A7B3CE4D73C}"/>
              </a:ext>
            </a:extLst>
          </p:cNvPr>
          <p:cNvSpPr>
            <a:spLocks noGrp="1"/>
          </p:cNvSpPr>
          <p:nvPr>
            <p:ph type="title"/>
          </p:nvPr>
        </p:nvSpPr>
        <p:spPr/>
        <p:txBody>
          <a:bodyPr/>
          <a:lstStyle/>
          <a:p>
            <a:r>
              <a:rPr lang="en-CA" b="1" dirty="0"/>
              <a:t>Footprints: </a:t>
            </a:r>
            <a:r>
              <a:rPr lang="en-US" sz="1800" dirty="0"/>
              <a:t>refer to the impact that an investigator has on the systems under examination</a:t>
            </a:r>
            <a:endParaRPr lang="en-CA" sz="1800" dirty="0"/>
          </a:p>
        </p:txBody>
      </p:sp>
      <p:sp>
        <p:nvSpPr>
          <p:cNvPr id="3" name="Content Placeholder 2">
            <a:extLst>
              <a:ext uri="{FF2B5EF4-FFF2-40B4-BE49-F238E27FC236}">
                <a16:creationId xmlns:a16="http://schemas.microsoft.com/office/drawing/2014/main" id="{39ABC015-5616-4B4E-99F0-3C7024E604CD}"/>
              </a:ext>
            </a:extLst>
          </p:cNvPr>
          <p:cNvSpPr>
            <a:spLocks noGrp="1"/>
          </p:cNvSpPr>
          <p:nvPr>
            <p:ph idx="1"/>
          </p:nvPr>
        </p:nvSpPr>
        <p:spPr/>
        <p:txBody>
          <a:bodyPr>
            <a:normAutofit fontScale="92500"/>
          </a:bodyPr>
          <a:lstStyle/>
          <a:p>
            <a:r>
              <a:rPr lang="en-US" dirty="0"/>
              <a:t>When conducting network forensics, investigators often work with live systems that cannot be taken offline. </a:t>
            </a:r>
          </a:p>
          <a:p>
            <a:r>
              <a:rPr lang="en-US" dirty="0"/>
              <a:t>These may include routers, switches, and other types of network devices, as </a:t>
            </a:r>
            <a:r>
              <a:rPr lang="en-CA" dirty="0"/>
              <a:t>well as critical servers.</a:t>
            </a:r>
          </a:p>
          <a:p>
            <a:r>
              <a:rPr lang="en-US" dirty="0"/>
              <a:t>network-based evidence is often highly volatile and must be collected through active means that inherently modify the system hosting the evidence. </a:t>
            </a:r>
          </a:p>
          <a:p>
            <a:r>
              <a:rPr lang="en-US" dirty="0"/>
              <a:t>Even when investigators are able to sniff traffic using port monitoring or tapping a cable, there is always some impact on the environment, however small. </a:t>
            </a:r>
          </a:p>
          <a:p>
            <a:r>
              <a:rPr lang="en-US" dirty="0"/>
              <a:t>This Every interaction that an investigator has with a live system modifies it in some way,</a:t>
            </a:r>
            <a:endParaRPr lang="en-CA" dirty="0"/>
          </a:p>
        </p:txBody>
      </p:sp>
    </p:spTree>
    <p:extLst>
      <p:ext uri="{BB962C8B-B14F-4D97-AF65-F5344CB8AC3E}">
        <p14:creationId xmlns:p14="http://schemas.microsoft.com/office/powerpoint/2010/main" val="1095535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E8F3878-1940-49D4-AD14-07F68686F851}"/>
              </a:ext>
            </a:extLst>
          </p:cNvPr>
          <p:cNvSpPr>
            <a:spLocks noGrp="1"/>
          </p:cNvSpPr>
          <p:nvPr>
            <p:ph type="subTitle" idx="1"/>
          </p:nvPr>
        </p:nvSpPr>
        <p:spPr>
          <a:xfrm>
            <a:off x="3627120" y="2807948"/>
            <a:ext cx="4937760" cy="621052"/>
          </a:xfrm>
        </p:spPr>
        <p:txBody>
          <a:bodyPr>
            <a:normAutofit/>
          </a:bodyPr>
          <a:lstStyle/>
          <a:p>
            <a:r>
              <a:rPr lang="en-US" sz="3200" dirty="0"/>
              <a:t>Evidence Acquisition</a:t>
            </a:r>
          </a:p>
        </p:txBody>
      </p:sp>
    </p:spTree>
    <p:extLst>
      <p:ext uri="{BB962C8B-B14F-4D97-AF65-F5344CB8AC3E}">
        <p14:creationId xmlns:p14="http://schemas.microsoft.com/office/powerpoint/2010/main" val="2971280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FB35-29BC-4BAB-870B-DE44C9AAF7C2}"/>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2001E710-2D38-40B1-B9EA-53F600D4291C}"/>
              </a:ext>
            </a:extLst>
          </p:cNvPr>
          <p:cNvPicPr>
            <a:picLocks noChangeAspect="1"/>
          </p:cNvPicPr>
          <p:nvPr/>
        </p:nvPicPr>
        <p:blipFill>
          <a:blip r:embed="rId2"/>
          <a:stretch>
            <a:fillRect/>
          </a:stretch>
        </p:blipFill>
        <p:spPr>
          <a:xfrm>
            <a:off x="2116205" y="196102"/>
            <a:ext cx="6903156" cy="5177367"/>
          </a:xfrm>
          <a:prstGeom prst="rect">
            <a:avLst/>
          </a:prstGeom>
        </p:spPr>
      </p:pic>
      <p:sp>
        <p:nvSpPr>
          <p:cNvPr id="6" name="Rectangle 5">
            <a:extLst>
              <a:ext uri="{FF2B5EF4-FFF2-40B4-BE49-F238E27FC236}">
                <a16:creationId xmlns:a16="http://schemas.microsoft.com/office/drawing/2014/main" id="{2338AD8C-DD7E-4609-91C4-89AF793E76A0}"/>
              </a:ext>
            </a:extLst>
          </p:cNvPr>
          <p:cNvSpPr/>
          <p:nvPr/>
        </p:nvSpPr>
        <p:spPr>
          <a:xfrm>
            <a:off x="336885" y="5373469"/>
            <a:ext cx="1121343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31F20"/>
                </a:solidFill>
                <a:effectLst/>
                <a:uLnTx/>
                <a:uFillTx/>
                <a:latin typeface="CMTI10"/>
                <a:ea typeface="+mn-ea"/>
                <a:cs typeface="+mn-cs"/>
              </a:rPr>
              <a:t>Passive evidence acquisition </a:t>
            </a:r>
            <a:r>
              <a:rPr kumimoji="0" lang="en-US" sz="1800" b="0" i="0" u="none" strike="noStrike" kern="1200" cap="none" spc="0" normalizeH="0" baseline="0" noProof="0" dirty="0">
                <a:ln>
                  <a:noFill/>
                </a:ln>
                <a:solidFill>
                  <a:srgbClr val="231F20"/>
                </a:solidFill>
                <a:effectLst/>
                <a:uLnTx/>
                <a:uFillTx/>
                <a:latin typeface="CMR10"/>
                <a:ea typeface="+mn-ea"/>
                <a:cs typeface="+mn-cs"/>
              </a:rPr>
              <a:t>is the practice of gathering forensic-quality evidence from networks without emitting data at Layer 2 and above.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31F20"/>
                </a:solidFill>
                <a:effectLst/>
                <a:uLnTx/>
                <a:uFillTx/>
                <a:latin typeface="CMR10"/>
                <a:ea typeface="+mn-ea"/>
                <a:cs typeface="+mn-cs"/>
              </a:rPr>
              <a:t>Active or interactive evidence acquisition is the practice of collecting evidence by interacting with stations on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31F20"/>
              </a:solidFill>
              <a:effectLst/>
              <a:uLnTx/>
              <a:uFillTx/>
              <a:latin typeface="CMR10"/>
              <a:ea typeface="+mn-ea"/>
              <a:cs typeface="+mn-cs"/>
            </a:endParaRPr>
          </a:p>
        </p:txBody>
      </p:sp>
    </p:spTree>
    <p:extLst>
      <p:ext uri="{BB962C8B-B14F-4D97-AF65-F5344CB8AC3E}">
        <p14:creationId xmlns:p14="http://schemas.microsoft.com/office/powerpoint/2010/main" val="3214653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44E2-6DA6-4CAF-BDF8-A08AC0EDBEC9}"/>
              </a:ext>
            </a:extLst>
          </p:cNvPr>
          <p:cNvSpPr>
            <a:spLocks noGrp="1"/>
          </p:cNvSpPr>
          <p:nvPr>
            <p:ph type="title"/>
          </p:nvPr>
        </p:nvSpPr>
        <p:spPr/>
        <p:txBody>
          <a:bodyPr/>
          <a:lstStyle/>
          <a:p>
            <a:r>
              <a:rPr lang="en-CA" b="1" dirty="0"/>
              <a:t>Physical Interception</a:t>
            </a:r>
            <a:endParaRPr lang="en-CA" dirty="0"/>
          </a:p>
        </p:txBody>
      </p:sp>
      <p:sp>
        <p:nvSpPr>
          <p:cNvPr id="3" name="Content Placeholder 2">
            <a:extLst>
              <a:ext uri="{FF2B5EF4-FFF2-40B4-BE49-F238E27FC236}">
                <a16:creationId xmlns:a16="http://schemas.microsoft.com/office/drawing/2014/main" id="{0FFB0ABE-FEE6-48E0-8CB0-758993459470}"/>
              </a:ext>
            </a:extLst>
          </p:cNvPr>
          <p:cNvSpPr>
            <a:spLocks noGrp="1"/>
          </p:cNvSpPr>
          <p:nvPr>
            <p:ph idx="1"/>
          </p:nvPr>
        </p:nvSpPr>
        <p:spPr>
          <a:xfrm>
            <a:off x="1154954" y="2603500"/>
            <a:ext cx="10266733" cy="3416300"/>
          </a:xfrm>
        </p:spPr>
        <p:txBody>
          <a:bodyPr/>
          <a:lstStyle/>
          <a:p>
            <a:r>
              <a:rPr lang="en-CA" b="1" dirty="0"/>
              <a:t>Cables</a:t>
            </a:r>
          </a:p>
          <a:p>
            <a:pPr lvl="1"/>
            <a:r>
              <a:rPr lang="en-CA" b="1" dirty="0"/>
              <a:t>Copper</a:t>
            </a:r>
          </a:p>
          <a:p>
            <a:pPr lvl="2"/>
            <a:r>
              <a:rPr lang="en-CA" dirty="0"/>
              <a:t>Coaxial: </a:t>
            </a:r>
            <a:r>
              <a:rPr lang="en-US" dirty="0"/>
              <a:t>In most cases where coax is used, if you can tap the single copper core, you can access the traffic to and from all stations that share the physical medium.</a:t>
            </a:r>
          </a:p>
          <a:p>
            <a:pPr lvl="2"/>
            <a:r>
              <a:rPr lang="en-CA" dirty="0"/>
              <a:t>Twisted Pair (TP): </a:t>
            </a:r>
            <a:r>
              <a:rPr lang="en-US" dirty="0"/>
              <a:t>If you put a commercial TP network tap inline, it can capture all voltages for all twisted pairs in the cable.</a:t>
            </a:r>
          </a:p>
          <a:p>
            <a:pPr lvl="1"/>
            <a:r>
              <a:rPr lang="en-CA" b="1" dirty="0"/>
              <a:t>Optical</a:t>
            </a:r>
            <a:endParaRPr lang="en-CA" dirty="0"/>
          </a:p>
        </p:txBody>
      </p:sp>
    </p:spTree>
    <p:extLst>
      <p:ext uri="{BB962C8B-B14F-4D97-AF65-F5344CB8AC3E}">
        <p14:creationId xmlns:p14="http://schemas.microsoft.com/office/powerpoint/2010/main" val="2242801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360B-3316-4D44-A682-E017A9CC0C36}"/>
              </a:ext>
            </a:extLst>
          </p:cNvPr>
          <p:cNvSpPr>
            <a:spLocks noGrp="1"/>
          </p:cNvSpPr>
          <p:nvPr>
            <p:ph type="title"/>
          </p:nvPr>
        </p:nvSpPr>
        <p:spPr/>
        <p:txBody>
          <a:bodyPr/>
          <a:lstStyle/>
          <a:p>
            <a:r>
              <a:rPr lang="en-CA" sz="4000" b="1" dirty="0"/>
              <a:t>Inline n</a:t>
            </a:r>
            <a:r>
              <a:rPr lang="en-US" b="1" dirty="0" err="1"/>
              <a:t>etwork</a:t>
            </a:r>
            <a:r>
              <a:rPr lang="en-US" b="1" dirty="0"/>
              <a:t> tap</a:t>
            </a:r>
            <a:endParaRPr lang="en-US" dirty="0"/>
          </a:p>
        </p:txBody>
      </p:sp>
      <p:sp>
        <p:nvSpPr>
          <p:cNvPr id="3" name="Content Placeholder 2">
            <a:extLst>
              <a:ext uri="{FF2B5EF4-FFF2-40B4-BE49-F238E27FC236}">
                <a16:creationId xmlns:a16="http://schemas.microsoft.com/office/drawing/2014/main" id="{E507A15C-8AA5-4BF9-B2E5-DB80F6184FCD}"/>
              </a:ext>
            </a:extLst>
          </p:cNvPr>
          <p:cNvSpPr>
            <a:spLocks noGrp="1"/>
          </p:cNvSpPr>
          <p:nvPr>
            <p:ph idx="1"/>
          </p:nvPr>
        </p:nvSpPr>
        <p:spPr>
          <a:xfrm>
            <a:off x="838200" y="2491450"/>
            <a:ext cx="10515600" cy="3975852"/>
          </a:xfrm>
        </p:spPr>
        <p:txBody>
          <a:bodyPr>
            <a:normAutofit lnSpcReduction="10000"/>
          </a:bodyPr>
          <a:lstStyle/>
          <a:p>
            <a:r>
              <a:rPr lang="en-US" dirty="0"/>
              <a:t> is a system that monitors events on a local network.</a:t>
            </a:r>
          </a:p>
          <a:p>
            <a:r>
              <a:rPr lang="en-US" dirty="0"/>
              <a:t>hardware device, which provides a way to access the data flowing across a computer network</a:t>
            </a:r>
          </a:p>
          <a:p>
            <a:r>
              <a:rPr lang="en-US" dirty="0"/>
              <a:t>Network TAPs are inserted between network devices, like a switch and router, where they copy the data without compromising network integrity.</a:t>
            </a:r>
          </a:p>
          <a:p>
            <a:r>
              <a:rPr lang="en-US" dirty="0"/>
              <a:t>Network taps commonly have four ports: two connected inline to facilitate normal traffic, and two sniffing ports, which mirror that traffic (one for each direction). </a:t>
            </a:r>
          </a:p>
          <a:p>
            <a:r>
              <a:rPr lang="en-US" dirty="0"/>
              <a:t>Insertion of an inline network tap typically causes a brief disruption, since the cable must be separated in order to connect the network tap inline.</a:t>
            </a:r>
          </a:p>
          <a:p>
            <a:r>
              <a:rPr lang="en-US" dirty="0"/>
              <a:t>Network forensic analysts should keep in mind that every additional break in a cable is a potential point of failure; therefore inline insertion of network taps necessarily increase the risk of network disruption.</a:t>
            </a:r>
          </a:p>
        </p:txBody>
      </p:sp>
    </p:spTree>
    <p:extLst>
      <p:ext uri="{BB962C8B-B14F-4D97-AF65-F5344CB8AC3E}">
        <p14:creationId xmlns:p14="http://schemas.microsoft.com/office/powerpoint/2010/main" val="280885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C43FA8-451F-4533-987F-4A059FAD0047}"/>
              </a:ext>
            </a:extLst>
          </p:cNvPr>
          <p:cNvPicPr>
            <a:picLocks noChangeAspect="1"/>
          </p:cNvPicPr>
          <p:nvPr/>
        </p:nvPicPr>
        <p:blipFill rotWithShape="1">
          <a:blip r:embed="rId2">
            <a:extLst>
              <a:ext uri="{28A0092B-C50C-407E-A947-70E740481C1C}">
                <a14:useLocalDpi xmlns:a14="http://schemas.microsoft.com/office/drawing/2010/main" val="0"/>
              </a:ext>
            </a:extLst>
          </a:blip>
          <a:srcRect t="13254"/>
          <a:stretch/>
        </p:blipFill>
        <p:spPr>
          <a:xfrm>
            <a:off x="77290" y="665415"/>
            <a:ext cx="5827121" cy="5054780"/>
          </a:xfrm>
          <a:prstGeom prst="rect">
            <a:avLst/>
          </a:prstGeom>
          <a:ln>
            <a:noFill/>
          </a:ln>
          <a:effectLst>
            <a:softEdge rad="112500"/>
          </a:effectLst>
        </p:spPr>
      </p:pic>
      <p:sp>
        <p:nvSpPr>
          <p:cNvPr id="2" name="Title 1">
            <a:extLst>
              <a:ext uri="{FF2B5EF4-FFF2-40B4-BE49-F238E27FC236}">
                <a16:creationId xmlns:a16="http://schemas.microsoft.com/office/drawing/2014/main" id="{8E0CA05E-EB7E-4173-9C09-D8298DC415E6}"/>
              </a:ext>
            </a:extLst>
          </p:cNvPr>
          <p:cNvSpPr>
            <a:spLocks noGrp="1"/>
          </p:cNvSpPr>
          <p:nvPr>
            <p:ph type="title"/>
          </p:nvPr>
        </p:nvSpPr>
        <p:spPr>
          <a:xfrm>
            <a:off x="5904411" y="922727"/>
            <a:ext cx="2379615" cy="862783"/>
          </a:xfrm>
        </p:spPr>
        <p:txBody>
          <a:bodyPr/>
          <a:lstStyle/>
          <a:p>
            <a:r>
              <a:rPr lang="en-US" dirty="0"/>
              <a:t>Inline tap</a:t>
            </a:r>
          </a:p>
        </p:txBody>
      </p:sp>
      <p:pic>
        <p:nvPicPr>
          <p:cNvPr id="5" name="Picture 4">
            <a:extLst>
              <a:ext uri="{FF2B5EF4-FFF2-40B4-BE49-F238E27FC236}">
                <a16:creationId xmlns:a16="http://schemas.microsoft.com/office/drawing/2014/main" id="{A0D96AE6-468A-42F8-B76C-A354E6C9D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536" y="820126"/>
            <a:ext cx="3227555" cy="2372679"/>
          </a:xfrm>
          <a:prstGeom prst="rect">
            <a:avLst/>
          </a:prstGeom>
        </p:spPr>
      </p:pic>
      <p:pic>
        <p:nvPicPr>
          <p:cNvPr id="12" name="Picture 11">
            <a:extLst>
              <a:ext uri="{FF2B5EF4-FFF2-40B4-BE49-F238E27FC236}">
                <a16:creationId xmlns:a16="http://schemas.microsoft.com/office/drawing/2014/main" id="{EC2AD17D-4933-4CDA-B84B-E1529219D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411" y="4003050"/>
            <a:ext cx="5968191" cy="1819746"/>
          </a:xfrm>
          <a:prstGeom prst="rect">
            <a:avLst/>
          </a:prstGeom>
        </p:spPr>
      </p:pic>
    </p:spTree>
    <p:extLst>
      <p:ext uri="{BB962C8B-B14F-4D97-AF65-F5344CB8AC3E}">
        <p14:creationId xmlns:p14="http://schemas.microsoft.com/office/powerpoint/2010/main" val="1276473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3000DA8-AC0F-4B2D-9FE1-518638922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68512"/>
            <a:ext cx="5483679" cy="3916914"/>
          </a:xfrm>
          <a:prstGeom prst="rect">
            <a:avLst/>
          </a:prstGeom>
        </p:spPr>
      </p:pic>
      <p:sp>
        <p:nvSpPr>
          <p:cNvPr id="2" name="Title 1">
            <a:extLst>
              <a:ext uri="{FF2B5EF4-FFF2-40B4-BE49-F238E27FC236}">
                <a16:creationId xmlns:a16="http://schemas.microsoft.com/office/drawing/2014/main" id="{472833BC-45A2-42E9-A822-F75A5BAC6E06}"/>
              </a:ext>
            </a:extLst>
          </p:cNvPr>
          <p:cNvSpPr>
            <a:spLocks noGrp="1"/>
          </p:cNvSpPr>
          <p:nvPr>
            <p:ph type="title"/>
          </p:nvPr>
        </p:nvSpPr>
        <p:spPr/>
        <p:txBody>
          <a:bodyPr/>
          <a:lstStyle/>
          <a:p>
            <a:r>
              <a:rPr lang="en-US" dirty="0"/>
              <a:t>Vampire Taps </a:t>
            </a:r>
          </a:p>
        </p:txBody>
      </p:sp>
      <p:sp>
        <p:nvSpPr>
          <p:cNvPr id="3" name="Content Placeholder 2">
            <a:extLst>
              <a:ext uri="{FF2B5EF4-FFF2-40B4-BE49-F238E27FC236}">
                <a16:creationId xmlns:a16="http://schemas.microsoft.com/office/drawing/2014/main" id="{7298441C-704B-4D9A-B444-B6F6C865F8CA}"/>
              </a:ext>
            </a:extLst>
          </p:cNvPr>
          <p:cNvSpPr>
            <a:spLocks noGrp="1"/>
          </p:cNvSpPr>
          <p:nvPr>
            <p:ph idx="1"/>
          </p:nvPr>
        </p:nvSpPr>
        <p:spPr>
          <a:xfrm>
            <a:off x="838200" y="2303969"/>
            <a:ext cx="6459245" cy="656318"/>
          </a:xfrm>
        </p:spPr>
        <p:txBody>
          <a:bodyPr>
            <a:normAutofit fontScale="85000" lnSpcReduction="20000"/>
          </a:bodyPr>
          <a:lstStyle/>
          <a:p>
            <a:r>
              <a:rPr lang="en-US" sz="1800" dirty="0"/>
              <a:t>device for physically connecting a station, typically a computer, to a network that uses 10BASE5 cabling. This device clamps onto and "bites" into the cable </a:t>
            </a:r>
          </a:p>
        </p:txBody>
      </p:sp>
      <p:pic>
        <p:nvPicPr>
          <p:cNvPr id="5" name="Picture 4">
            <a:extLst>
              <a:ext uri="{FF2B5EF4-FFF2-40B4-BE49-F238E27FC236}">
                <a16:creationId xmlns:a16="http://schemas.microsoft.com/office/drawing/2014/main" id="{64FAFC91-4C34-4B1F-AB4C-20BD907EE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588" y="1056821"/>
            <a:ext cx="3816434" cy="2217557"/>
          </a:xfrm>
          <a:prstGeom prst="rect">
            <a:avLst/>
          </a:prstGeom>
        </p:spPr>
      </p:pic>
      <p:pic>
        <p:nvPicPr>
          <p:cNvPr id="7" name="Picture 6">
            <a:extLst>
              <a:ext uri="{FF2B5EF4-FFF2-40B4-BE49-F238E27FC236}">
                <a16:creationId xmlns:a16="http://schemas.microsoft.com/office/drawing/2014/main" id="{5E84CCF4-717D-4CA7-819F-3F07F9110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588" y="3583623"/>
            <a:ext cx="3014254" cy="2879861"/>
          </a:xfrm>
          <a:prstGeom prst="rect">
            <a:avLst/>
          </a:prstGeom>
        </p:spPr>
      </p:pic>
    </p:spTree>
    <p:extLst>
      <p:ext uri="{BB962C8B-B14F-4D97-AF65-F5344CB8AC3E}">
        <p14:creationId xmlns:p14="http://schemas.microsoft.com/office/powerpoint/2010/main" val="1714171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BD449-2B76-4238-8F25-6FF8ADA54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939" y="4629204"/>
            <a:ext cx="4106862" cy="1614922"/>
          </a:xfrm>
          <a:prstGeom prst="rect">
            <a:avLst/>
          </a:prstGeom>
        </p:spPr>
      </p:pic>
      <p:sp>
        <p:nvSpPr>
          <p:cNvPr id="2" name="Title 1">
            <a:extLst>
              <a:ext uri="{FF2B5EF4-FFF2-40B4-BE49-F238E27FC236}">
                <a16:creationId xmlns:a16="http://schemas.microsoft.com/office/drawing/2014/main" id="{22DB9CD2-55CB-4C10-924D-41326D9F06D0}"/>
              </a:ext>
            </a:extLst>
          </p:cNvPr>
          <p:cNvSpPr>
            <a:spLocks noGrp="1"/>
          </p:cNvSpPr>
          <p:nvPr>
            <p:ph type="title"/>
          </p:nvPr>
        </p:nvSpPr>
        <p:spPr/>
        <p:txBody>
          <a:bodyPr/>
          <a:lstStyle/>
          <a:p>
            <a:r>
              <a:rPr lang="en-US" dirty="0"/>
              <a:t>Fiber Optic Taps </a:t>
            </a:r>
          </a:p>
        </p:txBody>
      </p:sp>
      <p:sp>
        <p:nvSpPr>
          <p:cNvPr id="3" name="Content Placeholder 2">
            <a:extLst>
              <a:ext uri="{FF2B5EF4-FFF2-40B4-BE49-F238E27FC236}">
                <a16:creationId xmlns:a16="http://schemas.microsoft.com/office/drawing/2014/main" id="{83D54951-D338-480A-8AAA-C3F52201F1C7}"/>
              </a:ext>
            </a:extLst>
          </p:cNvPr>
          <p:cNvSpPr>
            <a:spLocks noGrp="1"/>
          </p:cNvSpPr>
          <p:nvPr>
            <p:ph idx="1"/>
          </p:nvPr>
        </p:nvSpPr>
        <p:spPr>
          <a:xfrm>
            <a:off x="838200" y="2223441"/>
            <a:ext cx="10515600" cy="2531439"/>
          </a:xfrm>
        </p:spPr>
        <p:txBody>
          <a:bodyPr>
            <a:normAutofit/>
          </a:bodyPr>
          <a:lstStyle/>
          <a:p>
            <a:r>
              <a:rPr lang="en-US" dirty="0"/>
              <a:t>To place a network tap inline on a fiber optic cable, network technicians splice the optic cable and connect it to each port of a tap. This causes a network disruption.</a:t>
            </a:r>
          </a:p>
          <a:p>
            <a:r>
              <a:rPr lang="en-US" dirty="0"/>
              <a:t>Inline optical taps may cause </a:t>
            </a:r>
            <a:r>
              <a:rPr lang="en-US" dirty="0" err="1"/>
              <a:t>noticable</a:t>
            </a:r>
            <a:r>
              <a:rPr lang="en-US" dirty="0"/>
              <a:t> signal degradation. </a:t>
            </a:r>
          </a:p>
          <a:p>
            <a:r>
              <a:rPr lang="en-US" dirty="0"/>
              <a:t>Network engineers often use tools called optical time-domain reflectometers (OTDR) to analyze and troubleshoot </a:t>
            </a:r>
            <a:r>
              <a:rPr lang="en-CA" dirty="0"/>
              <a:t>fiber optic cable signals</a:t>
            </a:r>
            <a:endParaRPr lang="en-US" sz="1800" dirty="0"/>
          </a:p>
        </p:txBody>
      </p:sp>
      <p:pic>
        <p:nvPicPr>
          <p:cNvPr id="5" name="Picture 4">
            <a:extLst>
              <a:ext uri="{FF2B5EF4-FFF2-40B4-BE49-F238E27FC236}">
                <a16:creationId xmlns:a16="http://schemas.microsoft.com/office/drawing/2014/main" id="{1A0ABEEF-FAE9-4857-874C-F7BBC4B7E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29" y="4634559"/>
            <a:ext cx="5215709" cy="1792900"/>
          </a:xfrm>
          <a:prstGeom prst="rect">
            <a:avLst/>
          </a:prstGeom>
        </p:spPr>
      </p:pic>
    </p:spTree>
    <p:extLst>
      <p:ext uri="{BB962C8B-B14F-4D97-AF65-F5344CB8AC3E}">
        <p14:creationId xmlns:p14="http://schemas.microsoft.com/office/powerpoint/2010/main" val="3098094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64F4-46CA-4DB4-98AB-A7B726C0152C}"/>
              </a:ext>
            </a:extLst>
          </p:cNvPr>
          <p:cNvSpPr>
            <a:spLocks noGrp="1"/>
          </p:cNvSpPr>
          <p:nvPr>
            <p:ph type="title"/>
          </p:nvPr>
        </p:nvSpPr>
        <p:spPr/>
        <p:txBody>
          <a:bodyPr/>
          <a:lstStyle/>
          <a:p>
            <a:r>
              <a:rPr lang="en-CA" b="1" dirty="0"/>
              <a:t>Radio Frequency</a:t>
            </a:r>
            <a:endParaRPr lang="en-CA" dirty="0"/>
          </a:p>
        </p:txBody>
      </p:sp>
      <p:sp>
        <p:nvSpPr>
          <p:cNvPr id="3" name="Content Placeholder 2">
            <a:extLst>
              <a:ext uri="{FF2B5EF4-FFF2-40B4-BE49-F238E27FC236}">
                <a16:creationId xmlns:a16="http://schemas.microsoft.com/office/drawing/2014/main" id="{03337271-31E1-4BBC-9668-96F81D942181}"/>
              </a:ext>
            </a:extLst>
          </p:cNvPr>
          <p:cNvSpPr>
            <a:spLocks noGrp="1"/>
          </p:cNvSpPr>
          <p:nvPr>
            <p:ph idx="1"/>
          </p:nvPr>
        </p:nvSpPr>
        <p:spPr>
          <a:xfrm>
            <a:off x="681644" y="2244436"/>
            <a:ext cx="10723418" cy="4613564"/>
          </a:xfrm>
        </p:spPr>
        <p:txBody>
          <a:bodyPr>
            <a:normAutofit/>
          </a:bodyPr>
          <a:lstStyle/>
          <a:p>
            <a:r>
              <a:rPr lang="en-US" dirty="0"/>
              <a:t>RF waves travel through the air, which is by nature a shared medium. As a result, WLAN traffic cannot be physically segmented in the way that switches segment traffic on a wired </a:t>
            </a:r>
            <a:r>
              <a:rPr lang="en-CA" dirty="0"/>
              <a:t>LAN.</a:t>
            </a:r>
          </a:p>
          <a:p>
            <a:r>
              <a:rPr lang="en-US" dirty="0"/>
              <a:t>This attribute makes passive acquisition of WLAN traffic very easy—both for investigators and attackers.</a:t>
            </a:r>
          </a:p>
          <a:p>
            <a:r>
              <a:rPr lang="en-US" dirty="0"/>
              <a:t>there are practical limitations on the distances over which stations can legally capture and receive data over 802.11 networks in the United States.</a:t>
            </a:r>
          </a:p>
          <a:p>
            <a:r>
              <a:rPr lang="en-US" dirty="0"/>
              <a:t>Even when the Wi-Fi traffic is encrypted, there is commonly a single pre-shared key (PSK) for all stations. </a:t>
            </a:r>
          </a:p>
          <a:p>
            <a:r>
              <a:rPr lang="en-US" dirty="0"/>
              <a:t>In this case, anyone who gains access to the encryption key can listen to all traffic relating to all stations (as with physical hubs)</a:t>
            </a:r>
          </a:p>
          <a:p>
            <a:r>
              <a:rPr lang="en-US" dirty="0"/>
              <a:t>Furthermore, there are well-known flaws in common 802.11 encryption algorithms such as Wired Equivalent Privacy (WEP), which can allow investigators to circumvent or crack </a:t>
            </a:r>
            <a:r>
              <a:rPr lang="en-CA" dirty="0"/>
              <a:t>unknown encryption keys.</a:t>
            </a:r>
          </a:p>
        </p:txBody>
      </p:sp>
    </p:spTree>
    <p:extLst>
      <p:ext uri="{BB962C8B-B14F-4D97-AF65-F5344CB8AC3E}">
        <p14:creationId xmlns:p14="http://schemas.microsoft.com/office/powerpoint/2010/main" val="1157441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E8772-8F29-4EDE-AE34-9AD5637C304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F1E8FEE-2078-4943-AB0C-2E2ED19477AA}"/>
              </a:ext>
            </a:extLst>
          </p:cNvPr>
          <p:cNvSpPr>
            <a:spLocks noGrp="1"/>
          </p:cNvSpPr>
          <p:nvPr>
            <p:ph idx="1"/>
          </p:nvPr>
        </p:nvSpPr>
        <p:spPr>
          <a:xfrm>
            <a:off x="565265" y="2603499"/>
            <a:ext cx="11006051" cy="3996805"/>
          </a:xfrm>
        </p:spPr>
        <p:txBody>
          <a:bodyPr>
            <a:normAutofit lnSpcReduction="10000"/>
          </a:bodyPr>
          <a:lstStyle/>
          <a:p>
            <a:r>
              <a:rPr lang="en-US" dirty="0"/>
              <a:t>Regardless of whether or not Wi-Fi traffic is encrypted, investigators can gain a great deal of information by capturing and analyzing 802.11 management traffic. This information commonly includes:</a:t>
            </a:r>
          </a:p>
          <a:p>
            <a:pPr lvl="1"/>
            <a:r>
              <a:rPr lang="en-US" dirty="0"/>
              <a:t>• Broadcast SSIDs (and sometimes even </a:t>
            </a:r>
            <a:r>
              <a:rPr lang="en-US" dirty="0" err="1"/>
              <a:t>nonbroadcast</a:t>
            </a:r>
            <a:r>
              <a:rPr lang="en-US" dirty="0"/>
              <a:t> ones)</a:t>
            </a:r>
          </a:p>
          <a:p>
            <a:pPr lvl="1"/>
            <a:r>
              <a:rPr lang="en-US" dirty="0"/>
              <a:t>• WAP MAC addresses</a:t>
            </a:r>
          </a:p>
          <a:p>
            <a:pPr lvl="1"/>
            <a:r>
              <a:rPr lang="en-US" dirty="0"/>
              <a:t>• Supported encryption/authentication algorithms</a:t>
            </a:r>
          </a:p>
          <a:p>
            <a:pPr lvl="1"/>
            <a:r>
              <a:rPr lang="en-US" dirty="0"/>
              <a:t>• Associated client MAC addresses</a:t>
            </a:r>
          </a:p>
          <a:p>
            <a:pPr lvl="1"/>
            <a:r>
              <a:rPr lang="en-US" dirty="0"/>
              <a:t>• In many cases, the full Layer 3+ packet contents</a:t>
            </a:r>
          </a:p>
          <a:p>
            <a:r>
              <a:rPr lang="en-US" b="1" dirty="0"/>
              <a:t>In order to capture wireless traffic, forensic investigators must first have the necessary </a:t>
            </a:r>
            <a:r>
              <a:rPr lang="en-CA" b="1" dirty="0"/>
              <a:t>hardware.</a:t>
            </a:r>
          </a:p>
          <a:p>
            <a:r>
              <a:rPr lang="en-US" b="1" dirty="0"/>
              <a:t>The network adapter must also support the specific 802.11 protocol in use (i.e., 802.11a/b/g cards do not necessarily support 802.11n).</a:t>
            </a:r>
            <a:endParaRPr lang="en-CA" b="1" dirty="0"/>
          </a:p>
        </p:txBody>
      </p:sp>
    </p:spTree>
    <p:extLst>
      <p:ext uri="{BB962C8B-B14F-4D97-AF65-F5344CB8AC3E}">
        <p14:creationId xmlns:p14="http://schemas.microsoft.com/office/powerpoint/2010/main" val="3597522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0E8A0-E452-4963-AA50-790FBE20337D}"/>
              </a:ext>
            </a:extLst>
          </p:cNvPr>
          <p:cNvSpPr>
            <a:spLocks noGrp="1"/>
          </p:cNvSpPr>
          <p:nvPr>
            <p:ph type="title"/>
          </p:nvPr>
        </p:nvSpPr>
        <p:spPr/>
        <p:txBody>
          <a:bodyPr/>
          <a:lstStyle/>
          <a:p>
            <a:r>
              <a:rPr lang="en-CA" b="1" dirty="0"/>
              <a:t>Hubs</a:t>
            </a:r>
            <a:endParaRPr lang="en-CA" dirty="0"/>
          </a:p>
        </p:txBody>
      </p:sp>
      <p:sp>
        <p:nvSpPr>
          <p:cNvPr id="3" name="Content Placeholder 2">
            <a:extLst>
              <a:ext uri="{FF2B5EF4-FFF2-40B4-BE49-F238E27FC236}">
                <a16:creationId xmlns:a16="http://schemas.microsoft.com/office/drawing/2014/main" id="{4BA3A610-8C23-40AC-875E-9CB73A4760E7}"/>
              </a:ext>
            </a:extLst>
          </p:cNvPr>
          <p:cNvSpPr>
            <a:spLocks noGrp="1"/>
          </p:cNvSpPr>
          <p:nvPr>
            <p:ph idx="1"/>
          </p:nvPr>
        </p:nvSpPr>
        <p:spPr>
          <a:xfrm>
            <a:off x="598516" y="2603500"/>
            <a:ext cx="10291157" cy="3416300"/>
          </a:xfrm>
        </p:spPr>
        <p:txBody>
          <a:bodyPr>
            <a:normAutofit/>
          </a:bodyPr>
          <a:lstStyle/>
          <a:p>
            <a:r>
              <a:rPr lang="en-US" dirty="0"/>
              <a:t>A network hub is a dumb Layer 1 device that physically connects all stations on a local subnet to one circuit. </a:t>
            </a:r>
          </a:p>
          <a:p>
            <a:r>
              <a:rPr lang="en-US" dirty="0"/>
              <a:t>A hub does not store enough state to track what is connected to it, or how. It maintains no knowledge of what devices are connected to what ports.</a:t>
            </a:r>
          </a:p>
          <a:p>
            <a:r>
              <a:rPr lang="en-US" dirty="0"/>
              <a:t>When the hub receives a frame, it retransmits it on all other ports. </a:t>
            </a:r>
          </a:p>
          <a:p>
            <a:r>
              <a:rPr lang="en-US" dirty="0"/>
              <a:t>Therefore, every device connected to the hub physically receives all traffic destined to every other device </a:t>
            </a:r>
            <a:r>
              <a:rPr lang="en-CA" dirty="0"/>
              <a:t>attached to the hub.</a:t>
            </a:r>
          </a:p>
          <a:p>
            <a:r>
              <a:rPr lang="en-US" b="1" dirty="0"/>
              <a:t>Investigators must be careful when using hubs as traffic capture devices. The investigator sees all traffic on the segment, but so can everyone else.</a:t>
            </a:r>
            <a:endParaRPr lang="en-CA" b="1" dirty="0"/>
          </a:p>
        </p:txBody>
      </p:sp>
    </p:spTree>
    <p:extLst>
      <p:ext uri="{BB962C8B-B14F-4D97-AF65-F5344CB8AC3E}">
        <p14:creationId xmlns:p14="http://schemas.microsoft.com/office/powerpoint/2010/main" val="345872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6744-83C4-4499-98AE-5664C540CE96}"/>
              </a:ext>
            </a:extLst>
          </p:cNvPr>
          <p:cNvSpPr>
            <a:spLocks noGrp="1"/>
          </p:cNvSpPr>
          <p:nvPr>
            <p:ph type="title"/>
          </p:nvPr>
        </p:nvSpPr>
        <p:spPr/>
        <p:txBody>
          <a:bodyPr/>
          <a:lstStyle/>
          <a:p>
            <a:r>
              <a:rPr lang="en-CA" b="1" dirty="0"/>
              <a:t>Concepts in Digital Evidence</a:t>
            </a:r>
            <a:endParaRPr lang="en-CA" dirty="0"/>
          </a:p>
        </p:txBody>
      </p:sp>
      <p:sp>
        <p:nvSpPr>
          <p:cNvPr id="3" name="Content Placeholder 2">
            <a:extLst>
              <a:ext uri="{FF2B5EF4-FFF2-40B4-BE49-F238E27FC236}">
                <a16:creationId xmlns:a16="http://schemas.microsoft.com/office/drawing/2014/main" id="{2DBDC4B6-AA26-4B4D-89C8-6F1A90C02879}"/>
              </a:ext>
            </a:extLst>
          </p:cNvPr>
          <p:cNvSpPr>
            <a:spLocks noGrp="1"/>
          </p:cNvSpPr>
          <p:nvPr>
            <p:ph idx="1"/>
          </p:nvPr>
        </p:nvSpPr>
        <p:spPr>
          <a:xfrm>
            <a:off x="497305" y="2245895"/>
            <a:ext cx="11566359" cy="4379493"/>
          </a:xfrm>
        </p:spPr>
        <p:txBody>
          <a:bodyPr>
            <a:normAutofit/>
          </a:bodyPr>
          <a:lstStyle/>
          <a:p>
            <a:pPr marL="0" indent="0">
              <a:buNone/>
            </a:pPr>
            <a:r>
              <a:rPr lang="en-CA" dirty="0"/>
              <a:t>evidence (noun)</a:t>
            </a:r>
          </a:p>
          <a:p>
            <a:pPr marL="0" indent="0">
              <a:buNone/>
            </a:pPr>
            <a:r>
              <a:rPr lang="en-US" dirty="0"/>
              <a:t>1. information or signs indicating whether a belief or proposition is true or </a:t>
            </a:r>
            <a:r>
              <a:rPr lang="en-CA" dirty="0"/>
              <a:t>valid.</a:t>
            </a:r>
          </a:p>
          <a:p>
            <a:pPr marL="0" indent="0">
              <a:buNone/>
            </a:pPr>
            <a:r>
              <a:rPr lang="en-US" dirty="0"/>
              <a:t>2. information used to establish facts in a legal investigation or admissible as testimony in a law court.</a:t>
            </a:r>
          </a:p>
          <a:p>
            <a:pPr marL="0" indent="0">
              <a:buNone/>
            </a:pPr>
            <a:r>
              <a:rPr lang="en-CA" dirty="0"/>
              <a:t>• Real</a:t>
            </a:r>
          </a:p>
          <a:p>
            <a:pPr marL="0" indent="0">
              <a:buNone/>
            </a:pPr>
            <a:r>
              <a:rPr lang="en-CA" dirty="0"/>
              <a:t>• Best</a:t>
            </a:r>
          </a:p>
          <a:p>
            <a:pPr marL="0" indent="0">
              <a:buNone/>
            </a:pPr>
            <a:r>
              <a:rPr lang="en-CA" dirty="0"/>
              <a:t>• Direct</a:t>
            </a:r>
          </a:p>
          <a:p>
            <a:pPr marL="0" indent="0">
              <a:buNone/>
            </a:pPr>
            <a:r>
              <a:rPr lang="en-CA" dirty="0"/>
              <a:t>• Circumstantial</a:t>
            </a:r>
          </a:p>
          <a:p>
            <a:pPr marL="0" indent="0">
              <a:buNone/>
            </a:pPr>
            <a:r>
              <a:rPr lang="en-CA" dirty="0"/>
              <a:t>• Hearsay</a:t>
            </a:r>
          </a:p>
          <a:p>
            <a:pPr marL="0" indent="0">
              <a:buNone/>
            </a:pPr>
            <a:r>
              <a:rPr lang="en-CA" dirty="0"/>
              <a:t>• Business Records</a:t>
            </a:r>
          </a:p>
          <a:p>
            <a:pPr marL="0" indent="0">
              <a:buNone/>
            </a:pPr>
            <a:r>
              <a:rPr lang="en-CA" dirty="0"/>
              <a:t>• Digital</a:t>
            </a:r>
          </a:p>
          <a:p>
            <a:pPr marL="0" indent="0">
              <a:buNone/>
            </a:pPr>
            <a:r>
              <a:rPr lang="en-CA" dirty="0"/>
              <a:t>• Network-Based Digital</a:t>
            </a:r>
          </a:p>
        </p:txBody>
      </p:sp>
    </p:spTree>
    <p:extLst>
      <p:ext uri="{BB962C8B-B14F-4D97-AF65-F5344CB8AC3E}">
        <p14:creationId xmlns:p14="http://schemas.microsoft.com/office/powerpoint/2010/main" val="1828792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2493-4562-4975-B3DA-D3B8E81C9F9E}"/>
              </a:ext>
            </a:extLst>
          </p:cNvPr>
          <p:cNvSpPr>
            <a:spLocks noGrp="1"/>
          </p:cNvSpPr>
          <p:nvPr>
            <p:ph type="title"/>
          </p:nvPr>
        </p:nvSpPr>
        <p:spPr/>
        <p:txBody>
          <a:bodyPr/>
          <a:lstStyle/>
          <a:p>
            <a:r>
              <a:rPr lang="en-CA" b="1" dirty="0"/>
              <a:t>Switches</a:t>
            </a:r>
            <a:endParaRPr lang="en-CA" dirty="0"/>
          </a:p>
        </p:txBody>
      </p:sp>
      <p:sp>
        <p:nvSpPr>
          <p:cNvPr id="3" name="Content Placeholder 2">
            <a:extLst>
              <a:ext uri="{FF2B5EF4-FFF2-40B4-BE49-F238E27FC236}">
                <a16:creationId xmlns:a16="http://schemas.microsoft.com/office/drawing/2014/main" id="{176F7EF9-5431-4671-952E-655275A2143C}"/>
              </a:ext>
            </a:extLst>
          </p:cNvPr>
          <p:cNvSpPr>
            <a:spLocks noGrp="1"/>
          </p:cNvSpPr>
          <p:nvPr>
            <p:ph idx="1"/>
          </p:nvPr>
        </p:nvSpPr>
        <p:spPr>
          <a:xfrm>
            <a:off x="565265" y="2603500"/>
            <a:ext cx="10723419" cy="3416300"/>
          </a:xfrm>
        </p:spPr>
        <p:txBody>
          <a:bodyPr/>
          <a:lstStyle/>
          <a:p>
            <a:r>
              <a:rPr lang="en-US" dirty="0"/>
              <a:t>Switches are the most prevalent Layer 2 device.</a:t>
            </a:r>
          </a:p>
          <a:p>
            <a:r>
              <a:rPr lang="en-US" dirty="0"/>
              <a:t>Even the simplest switch maintains a CAM table, which stores MAC addresses with corresponding switch ports. </a:t>
            </a:r>
          </a:p>
          <a:p>
            <a:r>
              <a:rPr lang="en-US" dirty="0"/>
              <a:t>A MAC address is an identifier assigned to each station’s network card. </a:t>
            </a:r>
          </a:p>
          <a:p>
            <a:r>
              <a:rPr lang="en-US" dirty="0"/>
              <a:t>The purpose of the CAM table is to allow the switch to isolate traffic on a port-</a:t>
            </a:r>
            <a:r>
              <a:rPr lang="en-US" dirty="0" err="1"/>
              <a:t>byport</a:t>
            </a:r>
            <a:r>
              <a:rPr lang="en-US" dirty="0"/>
              <a:t> basis so that each individual station only receives traffic that is destined for it, and not traffic destined for other computers.</a:t>
            </a:r>
            <a:endParaRPr lang="en-CA" dirty="0"/>
          </a:p>
        </p:txBody>
      </p:sp>
    </p:spTree>
    <p:extLst>
      <p:ext uri="{BB962C8B-B14F-4D97-AF65-F5344CB8AC3E}">
        <p14:creationId xmlns:p14="http://schemas.microsoft.com/office/powerpoint/2010/main" val="1064817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4B320-045F-4FFA-90E0-AEE63BD125A7}"/>
              </a:ext>
            </a:extLst>
          </p:cNvPr>
          <p:cNvSpPr>
            <a:spLocks noGrp="1"/>
          </p:cNvSpPr>
          <p:nvPr>
            <p:ph type="title"/>
          </p:nvPr>
        </p:nvSpPr>
        <p:spPr/>
        <p:txBody>
          <a:bodyPr/>
          <a:lstStyle/>
          <a:p>
            <a:r>
              <a:rPr lang="en-CA" b="1" dirty="0"/>
              <a:t>Obtaining Traffic from Switches</a:t>
            </a:r>
            <a:endParaRPr lang="en-CA" dirty="0"/>
          </a:p>
        </p:txBody>
      </p:sp>
      <p:sp>
        <p:nvSpPr>
          <p:cNvPr id="3" name="Content Placeholder 2">
            <a:extLst>
              <a:ext uri="{FF2B5EF4-FFF2-40B4-BE49-F238E27FC236}">
                <a16:creationId xmlns:a16="http://schemas.microsoft.com/office/drawing/2014/main" id="{D24BB98B-47DE-43CA-91DE-437CD557C8AA}"/>
              </a:ext>
            </a:extLst>
          </p:cNvPr>
          <p:cNvSpPr>
            <a:spLocks noGrp="1"/>
          </p:cNvSpPr>
          <p:nvPr>
            <p:ph idx="1"/>
          </p:nvPr>
        </p:nvSpPr>
        <p:spPr>
          <a:xfrm>
            <a:off x="498764" y="2211185"/>
            <a:ext cx="11155680" cy="4488873"/>
          </a:xfrm>
        </p:spPr>
        <p:txBody>
          <a:bodyPr>
            <a:normAutofit/>
          </a:bodyPr>
          <a:lstStyle/>
          <a:p>
            <a:r>
              <a:rPr lang="en-US" dirty="0"/>
              <a:t>Investigators can, and often do, capture network traffic using switches. </a:t>
            </a:r>
          </a:p>
          <a:p>
            <a:r>
              <a:rPr lang="en-US" dirty="0"/>
              <a:t>Even though by default switches only send traffic to the destination port indicated in the frame, switches with sufficient software capabilities can be configured to replicate traffic from one or more ports to some other port for aggregation and analysis.</a:t>
            </a:r>
          </a:p>
          <a:p>
            <a:r>
              <a:rPr lang="en-US" dirty="0"/>
              <a:t>The most common term is Cisco’s Switched Port Analyzer (SPAN) and Remote Switched Port Analyzer (RSPAN).</a:t>
            </a:r>
          </a:p>
          <a:p>
            <a:r>
              <a:rPr lang="en-US" dirty="0"/>
              <a:t>Switches have varying port mirroring capabilities.</a:t>
            </a:r>
          </a:p>
          <a:p>
            <a:r>
              <a:rPr lang="en-US" dirty="0"/>
              <a:t>Port mirroring is inherently limited by the physical capacity of the switch itself.</a:t>
            </a:r>
          </a:p>
          <a:p>
            <a:r>
              <a:rPr lang="en-US" dirty="0"/>
              <a:t>To sniff traffic from a switch, attackers use one of two common methods. </a:t>
            </a:r>
          </a:p>
          <a:p>
            <a:pPr lvl="1"/>
            <a:r>
              <a:rPr lang="en-US" dirty="0"/>
              <a:t>First, the attacker can flood the switch with bogus information for the CAM table by sending it many Ethernet packets with different MAC addresses. </a:t>
            </a:r>
          </a:p>
          <a:p>
            <a:pPr lvl="1"/>
            <a:r>
              <a:rPr lang="en-US" dirty="0"/>
              <a:t>Second, an attacker can conduct an “ARP spoofing” attack.</a:t>
            </a:r>
          </a:p>
          <a:p>
            <a:endParaRPr lang="en-CA" dirty="0"/>
          </a:p>
        </p:txBody>
      </p:sp>
    </p:spTree>
    <p:extLst>
      <p:ext uri="{BB962C8B-B14F-4D97-AF65-F5344CB8AC3E}">
        <p14:creationId xmlns:p14="http://schemas.microsoft.com/office/powerpoint/2010/main" val="2761245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E1BA-A86D-4425-83E6-045CD51C978B}"/>
              </a:ext>
            </a:extLst>
          </p:cNvPr>
          <p:cNvSpPr>
            <a:spLocks noGrp="1"/>
          </p:cNvSpPr>
          <p:nvPr>
            <p:ph type="title"/>
          </p:nvPr>
        </p:nvSpPr>
        <p:spPr/>
        <p:txBody>
          <a:bodyPr/>
          <a:lstStyle/>
          <a:p>
            <a:r>
              <a:rPr lang="en-CA" b="1" dirty="0"/>
              <a:t>Traffic Acquisition Software</a:t>
            </a:r>
            <a:endParaRPr lang="en-CA" dirty="0"/>
          </a:p>
        </p:txBody>
      </p:sp>
      <p:sp>
        <p:nvSpPr>
          <p:cNvPr id="3" name="Content Placeholder 2">
            <a:extLst>
              <a:ext uri="{FF2B5EF4-FFF2-40B4-BE49-F238E27FC236}">
                <a16:creationId xmlns:a16="http://schemas.microsoft.com/office/drawing/2014/main" id="{305F2A69-55FC-4858-ADCF-BC0EB162929A}"/>
              </a:ext>
            </a:extLst>
          </p:cNvPr>
          <p:cNvSpPr>
            <a:spLocks noGrp="1"/>
          </p:cNvSpPr>
          <p:nvPr>
            <p:ph idx="1"/>
          </p:nvPr>
        </p:nvSpPr>
        <p:spPr/>
        <p:txBody>
          <a:bodyPr/>
          <a:lstStyle/>
          <a:p>
            <a:r>
              <a:rPr lang="en-US" dirty="0"/>
              <a:t>most common software libraries used for recording, parsing, and analyzing captured packet data</a:t>
            </a:r>
            <a:r>
              <a:rPr lang="en-US" b="1" dirty="0"/>
              <a:t>: </a:t>
            </a:r>
            <a:r>
              <a:rPr lang="en-US" b="1" dirty="0" err="1"/>
              <a:t>libpcap</a:t>
            </a:r>
            <a:r>
              <a:rPr lang="en-US" b="1" dirty="0"/>
              <a:t> and </a:t>
            </a:r>
            <a:r>
              <a:rPr lang="en-US" b="1" dirty="0" err="1"/>
              <a:t>WinPcap</a:t>
            </a:r>
            <a:endParaRPr lang="en-US" b="1" dirty="0"/>
          </a:p>
          <a:p>
            <a:r>
              <a:rPr lang="en-CA" dirty="0"/>
              <a:t>tools based on these libraries, including </a:t>
            </a:r>
            <a:r>
              <a:rPr lang="en-CA" dirty="0" err="1"/>
              <a:t>tcpdump</a:t>
            </a:r>
            <a:r>
              <a:rPr lang="en-CA" dirty="0"/>
              <a:t>, Wireshark, snort and others</a:t>
            </a:r>
            <a:endParaRPr lang="en-CA" b="1" dirty="0"/>
          </a:p>
        </p:txBody>
      </p:sp>
    </p:spTree>
    <p:extLst>
      <p:ext uri="{BB962C8B-B14F-4D97-AF65-F5344CB8AC3E}">
        <p14:creationId xmlns:p14="http://schemas.microsoft.com/office/powerpoint/2010/main" val="1317861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36179-1DF7-4B01-9FB3-77D678D1266D}"/>
              </a:ext>
            </a:extLst>
          </p:cNvPr>
          <p:cNvSpPr>
            <a:spLocks noGrp="1"/>
          </p:cNvSpPr>
          <p:nvPr>
            <p:ph type="title"/>
          </p:nvPr>
        </p:nvSpPr>
        <p:spPr/>
        <p:txBody>
          <a:bodyPr/>
          <a:lstStyle/>
          <a:p>
            <a:r>
              <a:rPr lang="en-CA" b="1" dirty="0" err="1"/>
              <a:t>libpcap</a:t>
            </a:r>
            <a:r>
              <a:rPr lang="en-CA" b="1" dirty="0"/>
              <a:t> and </a:t>
            </a:r>
            <a:r>
              <a:rPr lang="en-CA" b="1" dirty="0" err="1"/>
              <a:t>WinPcap</a:t>
            </a:r>
            <a:endParaRPr lang="en-CA" dirty="0"/>
          </a:p>
        </p:txBody>
      </p:sp>
      <p:sp>
        <p:nvSpPr>
          <p:cNvPr id="3" name="Content Placeholder 2">
            <a:extLst>
              <a:ext uri="{FF2B5EF4-FFF2-40B4-BE49-F238E27FC236}">
                <a16:creationId xmlns:a16="http://schemas.microsoft.com/office/drawing/2014/main" id="{6391477E-EDC3-41F1-B4F5-2D089DCDBBA6}"/>
              </a:ext>
            </a:extLst>
          </p:cNvPr>
          <p:cNvSpPr>
            <a:spLocks noGrp="1"/>
          </p:cNvSpPr>
          <p:nvPr>
            <p:ph idx="1"/>
          </p:nvPr>
        </p:nvSpPr>
        <p:spPr>
          <a:xfrm>
            <a:off x="482139" y="2370744"/>
            <a:ext cx="10972800" cy="4046682"/>
          </a:xfrm>
        </p:spPr>
        <p:txBody>
          <a:bodyPr>
            <a:normAutofit/>
          </a:bodyPr>
          <a:lstStyle/>
          <a:p>
            <a:r>
              <a:rPr lang="en-US" b="1" dirty="0" err="1"/>
              <a:t>Libpcap</a:t>
            </a:r>
            <a:r>
              <a:rPr lang="en-US" dirty="0"/>
              <a:t> is a UNIX C library that provides an API for capturing and filtering data link layer frames from arbitrary network interfaces.</a:t>
            </a:r>
          </a:p>
          <a:p>
            <a:r>
              <a:rPr lang="en-US" dirty="0"/>
              <a:t>Different UNIX systems have different architectures for processing link-layer frames. </a:t>
            </a:r>
          </a:p>
          <a:p>
            <a:r>
              <a:rPr lang="en-CA" dirty="0"/>
              <a:t>The purpose </a:t>
            </a:r>
            <a:r>
              <a:rPr lang="en-US" dirty="0"/>
              <a:t>of </a:t>
            </a:r>
            <a:r>
              <a:rPr lang="en-US" dirty="0" err="1"/>
              <a:t>libpcap</a:t>
            </a:r>
            <a:r>
              <a:rPr lang="en-US" dirty="0"/>
              <a:t> was to provide a layer of abstraction so that programmers could design portable packet capture and analysis tools.</a:t>
            </a:r>
          </a:p>
          <a:p>
            <a:r>
              <a:rPr lang="en-US" dirty="0"/>
              <a:t>In 1999, the Computer Networks Group (</a:t>
            </a:r>
            <a:r>
              <a:rPr lang="en-US" dirty="0" err="1"/>
              <a:t>NetGroup</a:t>
            </a:r>
            <a:r>
              <a:rPr lang="en-US" dirty="0"/>
              <a:t>) in the </a:t>
            </a:r>
            <a:r>
              <a:rPr lang="en-US" dirty="0" err="1"/>
              <a:t>Politecnico</a:t>
            </a:r>
            <a:r>
              <a:rPr lang="en-US" dirty="0"/>
              <a:t> di Torino published </a:t>
            </a:r>
            <a:r>
              <a:rPr lang="en-US" b="1" dirty="0" err="1"/>
              <a:t>WinPcap</a:t>
            </a:r>
            <a:r>
              <a:rPr lang="en-US" dirty="0"/>
              <a:t>, a library based on </a:t>
            </a:r>
            <a:r>
              <a:rPr lang="en-US" dirty="0" err="1"/>
              <a:t>libpcap</a:t>
            </a:r>
            <a:r>
              <a:rPr lang="en-US" dirty="0"/>
              <a:t> that was designed for Windows systems.</a:t>
            </a:r>
          </a:p>
          <a:p>
            <a:r>
              <a:rPr lang="en-US" b="1" dirty="0"/>
              <a:t>The most popular packet sniffing and analysis tools today are based on the </a:t>
            </a:r>
            <a:r>
              <a:rPr lang="en-US" b="1" dirty="0" err="1"/>
              <a:t>libpcap</a:t>
            </a:r>
            <a:r>
              <a:rPr lang="en-US" b="1" dirty="0"/>
              <a:t> libraries. These include </a:t>
            </a:r>
            <a:r>
              <a:rPr lang="en-US" b="1" dirty="0" err="1"/>
              <a:t>tcpdump</a:t>
            </a:r>
            <a:r>
              <a:rPr lang="en-US" b="1" dirty="0"/>
              <a:t>, Wireshark, Snort, </a:t>
            </a:r>
            <a:r>
              <a:rPr lang="en-US" b="1" dirty="0" err="1"/>
              <a:t>nmap</a:t>
            </a:r>
            <a:r>
              <a:rPr lang="en-US" b="1" dirty="0"/>
              <a:t>, </a:t>
            </a:r>
            <a:r>
              <a:rPr lang="en-US" b="1" dirty="0" err="1"/>
              <a:t>ngrep</a:t>
            </a:r>
            <a:r>
              <a:rPr lang="en-US" b="1" dirty="0"/>
              <a:t>, and many others</a:t>
            </a:r>
          </a:p>
          <a:p>
            <a:r>
              <a:rPr lang="en-US" dirty="0"/>
              <a:t>A quintessential feature of </a:t>
            </a:r>
            <a:r>
              <a:rPr lang="en-US" dirty="0" err="1"/>
              <a:t>libpcap</a:t>
            </a:r>
            <a:r>
              <a:rPr lang="en-US" dirty="0"/>
              <a:t>-based utilities is that they can capture packets at Layer 2 from just about any network interface device and store them in a file for later analysis.</a:t>
            </a:r>
            <a:endParaRPr lang="en-CA" b="1" dirty="0"/>
          </a:p>
        </p:txBody>
      </p:sp>
    </p:spTree>
    <p:extLst>
      <p:ext uri="{BB962C8B-B14F-4D97-AF65-F5344CB8AC3E}">
        <p14:creationId xmlns:p14="http://schemas.microsoft.com/office/powerpoint/2010/main" val="3900962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45C1-1F97-4FAB-A5D5-72D9BA479146}"/>
              </a:ext>
            </a:extLst>
          </p:cNvPr>
          <p:cNvSpPr>
            <a:spLocks noGrp="1"/>
          </p:cNvSpPr>
          <p:nvPr>
            <p:ph type="title"/>
          </p:nvPr>
        </p:nvSpPr>
        <p:spPr/>
        <p:txBody>
          <a:bodyPr/>
          <a:lstStyle/>
          <a:p>
            <a:r>
              <a:rPr lang="en-US" b="1" dirty="0"/>
              <a:t>The Berkeley Packet Filter (BPF) Language</a:t>
            </a:r>
            <a:endParaRPr lang="en-CA" dirty="0"/>
          </a:p>
        </p:txBody>
      </p:sp>
      <p:sp>
        <p:nvSpPr>
          <p:cNvPr id="3" name="Content Placeholder 2">
            <a:extLst>
              <a:ext uri="{FF2B5EF4-FFF2-40B4-BE49-F238E27FC236}">
                <a16:creationId xmlns:a16="http://schemas.microsoft.com/office/drawing/2014/main" id="{89421453-AEA1-49A0-BAF0-EBDBA545DE56}"/>
              </a:ext>
            </a:extLst>
          </p:cNvPr>
          <p:cNvSpPr>
            <a:spLocks noGrp="1"/>
          </p:cNvSpPr>
          <p:nvPr>
            <p:ph idx="1"/>
          </p:nvPr>
        </p:nvSpPr>
        <p:spPr>
          <a:xfrm>
            <a:off x="615142" y="2603500"/>
            <a:ext cx="10740043" cy="3416300"/>
          </a:xfrm>
        </p:spPr>
        <p:txBody>
          <a:bodyPr/>
          <a:lstStyle/>
          <a:p>
            <a:r>
              <a:rPr lang="en-US" dirty="0" err="1"/>
              <a:t>Libpcap</a:t>
            </a:r>
            <a:r>
              <a:rPr lang="en-US" dirty="0"/>
              <a:t> includes an extremely powerful filtering language called the “Berkeley Packet </a:t>
            </a:r>
            <a:r>
              <a:rPr lang="en-CA" dirty="0"/>
              <a:t>Filter” (BPF) syntax.</a:t>
            </a:r>
          </a:p>
          <a:p>
            <a:r>
              <a:rPr lang="en-US" dirty="0"/>
              <a:t>BPF allows you to filter traffic based on value comparisons in fields for Layer 2, 3, and 4 protocols.</a:t>
            </a:r>
          </a:p>
          <a:p>
            <a:r>
              <a:rPr lang="en-US" dirty="0"/>
              <a:t>BPF invocations can be extremely simple, constructed from primitives such as “host” and “port” specifications, or very arcane constructions involving specific field values by offset (even down to individual bits). </a:t>
            </a:r>
          </a:p>
          <a:p>
            <a:r>
              <a:rPr lang="en-US" dirty="0"/>
              <a:t>BPF filters can also consist of elaborate conditional chains, nesting logical ANDs and ORs.</a:t>
            </a:r>
            <a:endParaRPr lang="en-CA" dirty="0"/>
          </a:p>
        </p:txBody>
      </p:sp>
    </p:spTree>
    <p:extLst>
      <p:ext uri="{BB962C8B-B14F-4D97-AF65-F5344CB8AC3E}">
        <p14:creationId xmlns:p14="http://schemas.microsoft.com/office/powerpoint/2010/main" val="854103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206C-7AA6-4BA3-8001-9B7579081DF3}"/>
              </a:ext>
            </a:extLst>
          </p:cNvPr>
          <p:cNvSpPr>
            <a:spLocks noGrp="1"/>
          </p:cNvSpPr>
          <p:nvPr>
            <p:ph type="title"/>
          </p:nvPr>
        </p:nvSpPr>
        <p:spPr/>
        <p:txBody>
          <a:bodyPr/>
          <a:lstStyle/>
          <a:p>
            <a:r>
              <a:rPr lang="en-CA" b="1" dirty="0"/>
              <a:t>BPF Primitives</a:t>
            </a:r>
            <a:endParaRPr lang="en-CA" dirty="0"/>
          </a:p>
        </p:txBody>
      </p:sp>
      <p:sp>
        <p:nvSpPr>
          <p:cNvPr id="3" name="Content Placeholder 2">
            <a:extLst>
              <a:ext uri="{FF2B5EF4-FFF2-40B4-BE49-F238E27FC236}">
                <a16:creationId xmlns:a16="http://schemas.microsoft.com/office/drawing/2014/main" id="{F610D769-8ED6-4419-A7E0-467A400AF7D8}"/>
              </a:ext>
            </a:extLst>
          </p:cNvPr>
          <p:cNvSpPr>
            <a:spLocks noGrp="1"/>
          </p:cNvSpPr>
          <p:nvPr>
            <p:ph idx="1"/>
          </p:nvPr>
        </p:nvSpPr>
        <p:spPr>
          <a:xfrm>
            <a:off x="731520" y="2603500"/>
            <a:ext cx="10357658" cy="3416300"/>
          </a:xfrm>
        </p:spPr>
        <p:txBody>
          <a:bodyPr>
            <a:normAutofit/>
          </a:bodyPr>
          <a:lstStyle/>
          <a:p>
            <a:r>
              <a:rPr lang="en-US" dirty="0"/>
              <a:t>By far, the easiest way to construct a BPF filter is to use BPF primitives to refer to specific protocols, protocol elements, or qualities of a packet capture</a:t>
            </a:r>
          </a:p>
          <a:p>
            <a:r>
              <a:rPr lang="en-US" dirty="0"/>
              <a:t>The manual specifies three different kinds of qualifiers:</a:t>
            </a:r>
          </a:p>
          <a:p>
            <a:pPr lvl="1"/>
            <a:r>
              <a:rPr lang="en-US" b="1" dirty="0"/>
              <a:t>• type </a:t>
            </a:r>
            <a:r>
              <a:rPr lang="en-US" dirty="0"/>
              <a:t>qualifiers say what kind of thing the id name or number refers to. Possible types are host, net, port and </a:t>
            </a:r>
            <a:r>
              <a:rPr lang="en-US" dirty="0" err="1"/>
              <a:t>portrange</a:t>
            </a:r>
            <a:r>
              <a:rPr lang="en-US" dirty="0"/>
              <a:t>.</a:t>
            </a:r>
          </a:p>
          <a:p>
            <a:pPr lvl="1"/>
            <a:r>
              <a:rPr lang="en-US" dirty="0"/>
              <a:t>•</a:t>
            </a:r>
            <a:r>
              <a:rPr lang="en-US" b="1" dirty="0"/>
              <a:t> </a:t>
            </a:r>
            <a:r>
              <a:rPr lang="en-US" b="1" dirty="0" err="1"/>
              <a:t>dir</a:t>
            </a:r>
            <a:r>
              <a:rPr lang="en-US" b="1" dirty="0"/>
              <a:t> </a:t>
            </a:r>
            <a:r>
              <a:rPr lang="en-US" dirty="0"/>
              <a:t>qualifiers specify a particular transfer direction to and/or from id. Possible directions are </a:t>
            </a:r>
            <a:r>
              <a:rPr lang="en-US" dirty="0" err="1"/>
              <a:t>src</a:t>
            </a:r>
            <a:r>
              <a:rPr lang="en-US" dirty="0"/>
              <a:t>, </a:t>
            </a:r>
            <a:r>
              <a:rPr lang="en-US" dirty="0" err="1"/>
              <a:t>dst</a:t>
            </a:r>
            <a:r>
              <a:rPr lang="en-US" dirty="0"/>
              <a:t>, </a:t>
            </a:r>
            <a:r>
              <a:rPr lang="en-US" dirty="0" err="1"/>
              <a:t>src</a:t>
            </a:r>
            <a:r>
              <a:rPr lang="en-US" dirty="0"/>
              <a:t> or </a:t>
            </a:r>
            <a:r>
              <a:rPr lang="en-US" dirty="0" err="1"/>
              <a:t>dst</a:t>
            </a:r>
            <a:r>
              <a:rPr lang="en-US" dirty="0"/>
              <a:t>, </a:t>
            </a:r>
            <a:r>
              <a:rPr lang="en-US" dirty="0" err="1"/>
              <a:t>src</a:t>
            </a:r>
            <a:r>
              <a:rPr lang="en-US" dirty="0"/>
              <a:t> and </a:t>
            </a:r>
            <a:r>
              <a:rPr lang="en-US" dirty="0" err="1"/>
              <a:t>dst</a:t>
            </a:r>
            <a:r>
              <a:rPr lang="en-US" dirty="0"/>
              <a:t>, addr1, addr2, addr3, and addr4.</a:t>
            </a:r>
          </a:p>
          <a:p>
            <a:pPr lvl="1"/>
            <a:r>
              <a:rPr lang="en-US" dirty="0"/>
              <a:t>•</a:t>
            </a:r>
            <a:r>
              <a:rPr lang="en-US" b="1" dirty="0"/>
              <a:t> proto </a:t>
            </a:r>
            <a:r>
              <a:rPr lang="en-US" dirty="0"/>
              <a:t>qualifiers restrict the match to a particular protocol. Possible protos are ether, </a:t>
            </a:r>
            <a:r>
              <a:rPr lang="en-CA" dirty="0" err="1"/>
              <a:t>fddi</a:t>
            </a:r>
            <a:r>
              <a:rPr lang="en-CA" dirty="0"/>
              <a:t>, tr, </a:t>
            </a:r>
            <a:r>
              <a:rPr lang="en-CA" dirty="0" err="1"/>
              <a:t>wlan</a:t>
            </a:r>
            <a:r>
              <a:rPr lang="en-CA" dirty="0"/>
              <a:t>, </a:t>
            </a:r>
            <a:r>
              <a:rPr lang="en-CA" dirty="0" err="1"/>
              <a:t>ip</a:t>
            </a:r>
            <a:r>
              <a:rPr lang="en-CA" dirty="0"/>
              <a:t>, ip6, </a:t>
            </a:r>
            <a:r>
              <a:rPr lang="en-CA" dirty="0" err="1"/>
              <a:t>arp</a:t>
            </a:r>
            <a:r>
              <a:rPr lang="en-CA" dirty="0"/>
              <a:t>, </a:t>
            </a:r>
            <a:r>
              <a:rPr lang="en-CA" dirty="0" err="1"/>
              <a:t>rarp</a:t>
            </a:r>
            <a:r>
              <a:rPr lang="en-CA" dirty="0"/>
              <a:t>, </a:t>
            </a:r>
            <a:r>
              <a:rPr lang="en-CA" dirty="0" err="1"/>
              <a:t>decnet</a:t>
            </a:r>
            <a:r>
              <a:rPr lang="en-CA" dirty="0"/>
              <a:t>, </a:t>
            </a:r>
            <a:r>
              <a:rPr lang="en-CA" dirty="0" err="1"/>
              <a:t>tcp</a:t>
            </a:r>
            <a:r>
              <a:rPr lang="en-CA" dirty="0"/>
              <a:t> and </a:t>
            </a:r>
            <a:r>
              <a:rPr lang="en-CA" dirty="0" err="1"/>
              <a:t>udp</a:t>
            </a:r>
            <a:r>
              <a:rPr lang="en-CA" dirty="0"/>
              <a:t>.</a:t>
            </a:r>
          </a:p>
        </p:txBody>
      </p:sp>
    </p:spTree>
    <p:extLst>
      <p:ext uri="{BB962C8B-B14F-4D97-AF65-F5344CB8AC3E}">
        <p14:creationId xmlns:p14="http://schemas.microsoft.com/office/powerpoint/2010/main" val="1248844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45C1-1F97-4FAB-A5D5-72D9BA479146}"/>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89421453-AEA1-49A0-BAF0-EBDBA545DE56}"/>
              </a:ext>
            </a:extLst>
          </p:cNvPr>
          <p:cNvSpPr>
            <a:spLocks noGrp="1"/>
          </p:cNvSpPr>
          <p:nvPr>
            <p:ph idx="1"/>
          </p:nvPr>
        </p:nvSpPr>
        <p:spPr>
          <a:xfrm>
            <a:off x="980902" y="2078182"/>
            <a:ext cx="10124902" cy="4779817"/>
          </a:xfrm>
        </p:spPr>
        <p:txBody>
          <a:bodyPr>
            <a:normAutofit/>
          </a:bodyPr>
          <a:lstStyle/>
          <a:p>
            <a:pPr marL="0" indent="0">
              <a:buNone/>
            </a:pPr>
            <a:r>
              <a:rPr lang="en-CA" b="1" dirty="0"/>
              <a:t>BPF Primitives</a:t>
            </a:r>
          </a:p>
          <a:p>
            <a:r>
              <a:rPr lang="en-US" dirty="0"/>
              <a:t>Commonly used BPF primitives include:</a:t>
            </a:r>
          </a:p>
          <a:p>
            <a:r>
              <a:rPr lang="en-CA" dirty="0"/>
              <a:t>• host id, </a:t>
            </a:r>
            <a:r>
              <a:rPr lang="en-CA" dirty="0" err="1"/>
              <a:t>dst</a:t>
            </a:r>
            <a:r>
              <a:rPr lang="en-CA" dirty="0"/>
              <a:t> host id, </a:t>
            </a:r>
            <a:r>
              <a:rPr lang="en-CA" dirty="0" err="1"/>
              <a:t>src</a:t>
            </a:r>
            <a:r>
              <a:rPr lang="en-CA" dirty="0"/>
              <a:t> host id</a:t>
            </a:r>
          </a:p>
          <a:p>
            <a:r>
              <a:rPr lang="nl-NL" dirty="0"/>
              <a:t>• net id, dst net id, src net id</a:t>
            </a:r>
          </a:p>
          <a:p>
            <a:r>
              <a:rPr lang="en-US" dirty="0"/>
              <a:t>• ether host id, ether </a:t>
            </a:r>
            <a:r>
              <a:rPr lang="en-US" dirty="0" err="1"/>
              <a:t>dst</a:t>
            </a:r>
            <a:r>
              <a:rPr lang="en-US" dirty="0"/>
              <a:t> host id, ether </a:t>
            </a:r>
            <a:r>
              <a:rPr lang="en-US" dirty="0" err="1"/>
              <a:t>src</a:t>
            </a:r>
            <a:r>
              <a:rPr lang="en-US" dirty="0"/>
              <a:t> host id</a:t>
            </a:r>
          </a:p>
          <a:p>
            <a:r>
              <a:rPr lang="fr-FR" dirty="0"/>
              <a:t>• port id, dst port id, src port id</a:t>
            </a:r>
          </a:p>
          <a:p>
            <a:r>
              <a:rPr lang="en-US" dirty="0"/>
              <a:t>• gateway id, </a:t>
            </a:r>
            <a:r>
              <a:rPr lang="en-US" dirty="0" err="1"/>
              <a:t>ip</a:t>
            </a:r>
            <a:r>
              <a:rPr lang="en-US" dirty="0"/>
              <a:t> proto id, ether proto id</a:t>
            </a:r>
          </a:p>
          <a:p>
            <a:r>
              <a:rPr lang="en-CA" dirty="0"/>
              <a:t>• </a:t>
            </a:r>
            <a:r>
              <a:rPr lang="en-CA" dirty="0" err="1"/>
              <a:t>tcp</a:t>
            </a:r>
            <a:r>
              <a:rPr lang="en-CA" dirty="0"/>
              <a:t>, </a:t>
            </a:r>
            <a:r>
              <a:rPr lang="en-CA" dirty="0" err="1"/>
              <a:t>udp</a:t>
            </a:r>
            <a:r>
              <a:rPr lang="en-CA" dirty="0"/>
              <a:t>, </a:t>
            </a:r>
            <a:r>
              <a:rPr lang="en-CA" dirty="0" err="1"/>
              <a:t>icmp</a:t>
            </a:r>
            <a:r>
              <a:rPr lang="en-CA" dirty="0"/>
              <a:t>, </a:t>
            </a:r>
            <a:r>
              <a:rPr lang="en-CA" dirty="0" err="1"/>
              <a:t>arp</a:t>
            </a:r>
            <a:endParaRPr lang="en-CA" dirty="0"/>
          </a:p>
          <a:p>
            <a:r>
              <a:rPr lang="en-CA" dirty="0"/>
              <a:t>• </a:t>
            </a:r>
            <a:r>
              <a:rPr lang="en-CA" dirty="0" err="1"/>
              <a:t>vlan</a:t>
            </a:r>
            <a:r>
              <a:rPr lang="en-CA" dirty="0"/>
              <a:t> id</a:t>
            </a:r>
          </a:p>
          <a:p>
            <a:pPr marL="0" indent="0">
              <a:buNone/>
            </a:pPr>
            <a:r>
              <a:rPr lang="en-US" dirty="0"/>
              <a:t>There are many other BPF primitives.</a:t>
            </a:r>
          </a:p>
          <a:p>
            <a:pPr marL="0" indent="0">
              <a:buNone/>
            </a:pPr>
            <a:r>
              <a:rPr lang="en-US" b="1" dirty="0"/>
              <a:t>Example: 'host 192.168.0.1 and not host 10.1.1.1 and (port 138 or port 139 or port </a:t>
            </a:r>
            <a:r>
              <a:rPr lang="en-CA" b="1" dirty="0"/>
              <a:t>445) '</a:t>
            </a:r>
          </a:p>
        </p:txBody>
      </p:sp>
    </p:spTree>
    <p:extLst>
      <p:ext uri="{BB962C8B-B14F-4D97-AF65-F5344CB8AC3E}">
        <p14:creationId xmlns:p14="http://schemas.microsoft.com/office/powerpoint/2010/main" val="2916437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206C-7AA6-4BA3-8001-9B7579081DF3}"/>
              </a:ext>
            </a:extLst>
          </p:cNvPr>
          <p:cNvSpPr>
            <a:spLocks noGrp="1"/>
          </p:cNvSpPr>
          <p:nvPr>
            <p:ph type="title"/>
          </p:nvPr>
        </p:nvSpPr>
        <p:spPr/>
        <p:txBody>
          <a:bodyPr/>
          <a:lstStyle/>
          <a:p>
            <a:r>
              <a:rPr lang="en-US" b="1" dirty="0"/>
              <a:t>Filtering Packets by Byte Value</a:t>
            </a:r>
            <a:endParaRPr lang="en-CA" dirty="0"/>
          </a:p>
        </p:txBody>
      </p:sp>
      <p:sp>
        <p:nvSpPr>
          <p:cNvPr id="3" name="Content Placeholder 2">
            <a:extLst>
              <a:ext uri="{FF2B5EF4-FFF2-40B4-BE49-F238E27FC236}">
                <a16:creationId xmlns:a16="http://schemas.microsoft.com/office/drawing/2014/main" id="{F610D769-8ED6-4419-A7E0-467A400AF7D8}"/>
              </a:ext>
            </a:extLst>
          </p:cNvPr>
          <p:cNvSpPr>
            <a:spLocks noGrp="1"/>
          </p:cNvSpPr>
          <p:nvPr>
            <p:ph idx="1"/>
          </p:nvPr>
        </p:nvSpPr>
        <p:spPr>
          <a:xfrm>
            <a:off x="615142" y="2344189"/>
            <a:ext cx="11272058" cy="4513811"/>
          </a:xfrm>
        </p:spPr>
        <p:txBody>
          <a:bodyPr>
            <a:normAutofit fontScale="92500" lnSpcReduction="10000"/>
          </a:bodyPr>
          <a:lstStyle/>
          <a:p>
            <a:r>
              <a:rPr lang="en-US" dirty="0"/>
              <a:t>In addition to primitive comparisons, the BPF language can be used to compare the values of any byte-sized (or multibyte-sized) fields within a frame.</a:t>
            </a:r>
          </a:p>
          <a:p>
            <a:r>
              <a:rPr lang="en-US" b="1" dirty="0"/>
              <a:t>Important: Byte offsets are counted starting from 0!</a:t>
            </a:r>
          </a:p>
          <a:p>
            <a:r>
              <a:rPr lang="en-CA" dirty="0"/>
              <a:t>Here are some examples: </a:t>
            </a:r>
            <a:r>
              <a:rPr lang="en-CA" b="1" dirty="0" err="1"/>
              <a:t>ip</a:t>
            </a:r>
            <a:r>
              <a:rPr lang="en-CA" b="1" dirty="0"/>
              <a:t>[9] != 1, </a:t>
            </a:r>
            <a:r>
              <a:rPr lang="en-US" b="1" dirty="0" err="1"/>
              <a:t>icmp</a:t>
            </a:r>
            <a:r>
              <a:rPr lang="en-US" b="1" dirty="0"/>
              <a:t>[0] = 3 and </a:t>
            </a:r>
            <a:r>
              <a:rPr lang="en-US" b="1" dirty="0" err="1"/>
              <a:t>icmp</a:t>
            </a:r>
            <a:r>
              <a:rPr lang="en-US" b="1" dirty="0"/>
              <a:t>[1] = 0, </a:t>
            </a:r>
            <a:r>
              <a:rPr lang="en-CA" b="1" dirty="0" err="1"/>
              <a:t>tcp</a:t>
            </a:r>
            <a:r>
              <a:rPr lang="en-CA" b="1" dirty="0"/>
              <a:t>[0:2] = 31337, </a:t>
            </a:r>
            <a:r>
              <a:rPr lang="en-CA" b="1" dirty="0" err="1"/>
              <a:t>ip</a:t>
            </a:r>
            <a:r>
              <a:rPr lang="en-CA" b="1" dirty="0"/>
              <a:t>[12:4] = 0xC0A80101</a:t>
            </a:r>
          </a:p>
          <a:p>
            <a:pPr marL="0" indent="0">
              <a:buNone/>
            </a:pPr>
            <a:r>
              <a:rPr lang="en-US" b="1" dirty="0"/>
              <a:t>Filtering Packets by Bit Value</a:t>
            </a:r>
          </a:p>
          <a:p>
            <a:r>
              <a:rPr lang="en-US" dirty="0"/>
              <a:t>we cite a specific byte or bytes (as explained above), and then compare them bit-by-bit to some value that we hope to find. This is called “</a:t>
            </a:r>
            <a:r>
              <a:rPr lang="en-US" dirty="0" err="1"/>
              <a:t>bitmasking</a:t>
            </a:r>
            <a:r>
              <a:rPr lang="en-US" dirty="0"/>
              <a:t>.”</a:t>
            </a:r>
          </a:p>
          <a:p>
            <a:r>
              <a:rPr lang="en-US" dirty="0"/>
              <a:t>Let’s suppose that we’d like to filter for packets where IP options are set (in other words, the IP header length is greater than 20 bytes). The low-order nibble of the IP header represents the IP header length, measured in 32-bit “words” (each word is four bytes long).</a:t>
            </a:r>
          </a:p>
          <a:p>
            <a:r>
              <a:rPr lang="en-US" dirty="0"/>
              <a:t>To find all packets where the IP header is greater than 20 bytes in length, we need to match packets where the low-order nibble is greater than five (5 words ∗ 4 bytes per word = 20 bytes). To accomplish this, we create a BPF filter with a bitmask of “00001111” (0x0F), which is logically “AND-ed” with the targeted value. The resulting expression is: </a:t>
            </a:r>
            <a:r>
              <a:rPr lang="en-CA" b="1" dirty="0" err="1"/>
              <a:t>ip</a:t>
            </a:r>
            <a:r>
              <a:rPr lang="en-CA" b="1" dirty="0"/>
              <a:t>[0] &amp; 0x0F &gt; 0x05</a:t>
            </a:r>
          </a:p>
        </p:txBody>
      </p:sp>
    </p:spTree>
    <p:extLst>
      <p:ext uri="{BB962C8B-B14F-4D97-AF65-F5344CB8AC3E}">
        <p14:creationId xmlns:p14="http://schemas.microsoft.com/office/powerpoint/2010/main" val="3304728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45C1-1F97-4FAB-A5D5-72D9BA479146}"/>
              </a:ext>
            </a:extLst>
          </p:cNvPr>
          <p:cNvSpPr>
            <a:spLocks noGrp="1"/>
          </p:cNvSpPr>
          <p:nvPr>
            <p:ph type="title"/>
          </p:nvPr>
        </p:nvSpPr>
        <p:spPr/>
        <p:txBody>
          <a:bodyPr/>
          <a:lstStyle/>
          <a:p>
            <a:r>
              <a:rPr lang="en-CA" b="1" dirty="0" err="1"/>
              <a:t>tcpdump</a:t>
            </a:r>
            <a:endParaRPr lang="en-CA" dirty="0"/>
          </a:p>
        </p:txBody>
      </p:sp>
      <p:sp>
        <p:nvSpPr>
          <p:cNvPr id="3" name="Content Placeholder 2">
            <a:extLst>
              <a:ext uri="{FF2B5EF4-FFF2-40B4-BE49-F238E27FC236}">
                <a16:creationId xmlns:a16="http://schemas.microsoft.com/office/drawing/2014/main" id="{89421453-AEA1-49A0-BAF0-EBDBA545DE56}"/>
              </a:ext>
            </a:extLst>
          </p:cNvPr>
          <p:cNvSpPr>
            <a:spLocks noGrp="1"/>
          </p:cNvSpPr>
          <p:nvPr>
            <p:ph idx="1"/>
          </p:nvPr>
        </p:nvSpPr>
        <p:spPr>
          <a:xfrm>
            <a:off x="482138" y="2344189"/>
            <a:ext cx="10972800" cy="4256115"/>
          </a:xfrm>
        </p:spPr>
        <p:txBody>
          <a:bodyPr/>
          <a:lstStyle/>
          <a:p>
            <a:r>
              <a:rPr lang="en-US" dirty="0" err="1"/>
              <a:t>Tcpdump</a:t>
            </a:r>
            <a:r>
              <a:rPr lang="en-US" dirty="0"/>
              <a:t> was designed as a UNIX tool</a:t>
            </a:r>
          </a:p>
          <a:p>
            <a:r>
              <a:rPr lang="en-US" dirty="0"/>
              <a:t>The basic purpose of </a:t>
            </a:r>
            <a:r>
              <a:rPr lang="en-US" dirty="0" err="1"/>
              <a:t>tcpdump</a:t>
            </a:r>
            <a:r>
              <a:rPr lang="en-US" dirty="0"/>
              <a:t> is to capture network traffic and then print or store the contents for analysis. </a:t>
            </a:r>
          </a:p>
          <a:p>
            <a:r>
              <a:rPr lang="en-US" dirty="0" err="1"/>
              <a:t>Tcpdump</a:t>
            </a:r>
            <a:r>
              <a:rPr lang="en-US" dirty="0"/>
              <a:t> captures traffic bit-by-bit as it traverses any physical media suitable for conducting link-layer traffic</a:t>
            </a:r>
          </a:p>
          <a:p>
            <a:r>
              <a:rPr lang="en-US" dirty="0"/>
              <a:t>Beyond merely capturing packets, </a:t>
            </a:r>
            <a:r>
              <a:rPr lang="en-US" dirty="0" err="1"/>
              <a:t>tcpdump</a:t>
            </a:r>
            <a:r>
              <a:rPr lang="en-US" dirty="0"/>
              <a:t> can decode common Layer 2 through 4 </a:t>
            </a:r>
            <a:r>
              <a:rPr lang="en-CA" dirty="0"/>
              <a:t>Protocols</a:t>
            </a:r>
          </a:p>
          <a:p>
            <a:r>
              <a:rPr lang="en-US" dirty="0"/>
              <a:t>The decoded packets can be displayed in hexadecimal or in the ASCII equivalents (where the data is textual), or both.</a:t>
            </a:r>
            <a:endParaRPr lang="en-CA" dirty="0"/>
          </a:p>
        </p:txBody>
      </p:sp>
    </p:spTree>
    <p:extLst>
      <p:ext uri="{BB962C8B-B14F-4D97-AF65-F5344CB8AC3E}">
        <p14:creationId xmlns:p14="http://schemas.microsoft.com/office/powerpoint/2010/main" val="3905413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206C-7AA6-4BA3-8001-9B7579081DF3}"/>
              </a:ext>
            </a:extLst>
          </p:cNvPr>
          <p:cNvSpPr>
            <a:spLocks noGrp="1"/>
          </p:cNvSpPr>
          <p:nvPr>
            <p:ph type="title"/>
          </p:nvPr>
        </p:nvSpPr>
        <p:spPr/>
        <p:txBody>
          <a:bodyPr/>
          <a:lstStyle/>
          <a:p>
            <a:r>
              <a:rPr lang="en-CA" b="1" dirty="0"/>
              <a:t>Fidelity: </a:t>
            </a:r>
            <a:endParaRPr lang="en-CA" dirty="0"/>
          </a:p>
        </p:txBody>
      </p:sp>
      <p:sp>
        <p:nvSpPr>
          <p:cNvPr id="3" name="Content Placeholder 2">
            <a:extLst>
              <a:ext uri="{FF2B5EF4-FFF2-40B4-BE49-F238E27FC236}">
                <a16:creationId xmlns:a16="http://schemas.microsoft.com/office/drawing/2014/main" id="{F610D769-8ED6-4419-A7E0-467A400AF7D8}"/>
              </a:ext>
            </a:extLst>
          </p:cNvPr>
          <p:cNvSpPr>
            <a:spLocks noGrp="1"/>
          </p:cNvSpPr>
          <p:nvPr>
            <p:ph idx="1"/>
          </p:nvPr>
        </p:nvSpPr>
        <p:spPr>
          <a:xfrm>
            <a:off x="349135" y="2327564"/>
            <a:ext cx="11587941" cy="4530436"/>
          </a:xfrm>
        </p:spPr>
        <p:txBody>
          <a:bodyPr>
            <a:normAutofit/>
          </a:bodyPr>
          <a:lstStyle/>
          <a:p>
            <a:r>
              <a:rPr lang="en-US" sz="1600" dirty="0"/>
              <a:t>One reason that </a:t>
            </a:r>
            <a:r>
              <a:rPr lang="en-US" sz="1600" dirty="0" err="1"/>
              <a:t>tcpdump</a:t>
            </a:r>
            <a:r>
              <a:rPr lang="en-US" sz="1600" dirty="0"/>
              <a:t> is such a powerful tool is that it is capable of capturing traffic with high fidelity, to the degree that the resulting packet capture can constitute evidence </a:t>
            </a:r>
            <a:r>
              <a:rPr lang="en-CA" sz="1600" dirty="0"/>
              <a:t>admissible in court.</a:t>
            </a:r>
          </a:p>
          <a:p>
            <a:r>
              <a:rPr lang="en-US" sz="1600" dirty="0" err="1"/>
              <a:t>tcpdump’s</a:t>
            </a:r>
            <a:r>
              <a:rPr lang="en-US" sz="1600" dirty="0"/>
              <a:t> ability to capture packets may be limited by the clock speed of the processor in the capturing workstation</a:t>
            </a:r>
          </a:p>
          <a:p>
            <a:r>
              <a:rPr lang="en-US" sz="1600" dirty="0"/>
              <a:t>on high-traffic networks, investigators may also be limited by disk space.</a:t>
            </a:r>
          </a:p>
          <a:p>
            <a:r>
              <a:rPr lang="en-US" sz="1600" dirty="0"/>
              <a:t>One crucial configuration option for capturing packets using </a:t>
            </a:r>
            <a:r>
              <a:rPr lang="en-US" sz="1600" dirty="0" err="1"/>
              <a:t>tcpdump</a:t>
            </a:r>
            <a:r>
              <a:rPr lang="en-US" sz="1600" dirty="0"/>
              <a:t> is the snapshot length, known as “</a:t>
            </a:r>
            <a:r>
              <a:rPr lang="en-US" sz="1600" dirty="0" err="1"/>
              <a:t>snaplen</a:t>
            </a:r>
            <a:r>
              <a:rPr lang="en-US" sz="1600" dirty="0"/>
              <a:t>.” </a:t>
            </a:r>
            <a:r>
              <a:rPr lang="en-US" sz="1600" dirty="0" err="1"/>
              <a:t>Snaplen</a:t>
            </a:r>
            <a:r>
              <a:rPr lang="en-US" sz="1600" dirty="0"/>
              <a:t> represents the number of bytes of each frame that </a:t>
            </a:r>
            <a:r>
              <a:rPr lang="en-CA" sz="1600" dirty="0" err="1"/>
              <a:t>tcpdump</a:t>
            </a:r>
            <a:r>
              <a:rPr lang="en-CA" sz="1600" dirty="0"/>
              <a:t> will record.</a:t>
            </a:r>
          </a:p>
          <a:p>
            <a:r>
              <a:rPr lang="en-US" sz="1600" dirty="0"/>
              <a:t>If the chosen </a:t>
            </a:r>
            <a:r>
              <a:rPr lang="en-US" sz="1600" dirty="0" err="1"/>
              <a:t>snaplen</a:t>
            </a:r>
            <a:r>
              <a:rPr lang="en-US" sz="1600" dirty="0"/>
              <a:t> is too short, data will be missing from every frame and can never be recovered. If the </a:t>
            </a:r>
            <a:r>
              <a:rPr lang="en-US" sz="1600" dirty="0" err="1"/>
              <a:t>snaplen</a:t>
            </a:r>
            <a:r>
              <a:rPr lang="en-US" sz="1600" dirty="0"/>
              <a:t> is too long, it may cause performance degradation, limit the volume of traffic that can be </a:t>
            </a:r>
            <a:r>
              <a:rPr lang="en-CA" sz="1600" dirty="0"/>
              <a:t>stored</a:t>
            </a:r>
          </a:p>
          <a:p>
            <a:r>
              <a:rPr lang="en-US" sz="1600" dirty="0"/>
              <a:t>Once upon a time, many people recommended using a </a:t>
            </a:r>
            <a:r>
              <a:rPr lang="en-US" sz="1600" dirty="0" err="1"/>
              <a:t>snaplen</a:t>
            </a:r>
            <a:r>
              <a:rPr lang="en-US" sz="1600" dirty="0"/>
              <a:t> of 1,514 bytes because the maximum transmission unit (MTU) of Ethernet is 1,500 bytes. Since the Ethernet header itself is 14 bytes long, this meant that the total frame length was 1,514 bytes.</a:t>
            </a:r>
          </a:p>
          <a:p>
            <a:r>
              <a:rPr lang="en-US" sz="1600" dirty="0"/>
              <a:t>Later versions of </a:t>
            </a:r>
            <a:r>
              <a:rPr lang="en-US" sz="1600" dirty="0" err="1"/>
              <a:t>tcpdump</a:t>
            </a:r>
            <a:r>
              <a:rPr lang="en-US" sz="1600" dirty="0"/>
              <a:t> allowed the user to specify “0” for the </a:t>
            </a:r>
            <a:r>
              <a:rPr lang="en-US" sz="1600" dirty="0" err="1"/>
              <a:t>snaplen</a:t>
            </a:r>
            <a:r>
              <a:rPr lang="en-US" sz="1600" dirty="0"/>
              <a:t>, which would tell </a:t>
            </a:r>
            <a:r>
              <a:rPr lang="en-US" sz="1600" dirty="0" err="1"/>
              <a:t>tcpdump</a:t>
            </a:r>
            <a:r>
              <a:rPr lang="en-US" sz="1600" dirty="0"/>
              <a:t> to automatically capture the entire frame, no matter how long it was. (</a:t>
            </a:r>
            <a:r>
              <a:rPr lang="en-CA" sz="1600" dirty="0"/>
              <a:t>backward compatibility</a:t>
            </a:r>
            <a:r>
              <a:rPr lang="en-US" sz="1600" dirty="0"/>
              <a:t>)</a:t>
            </a:r>
          </a:p>
          <a:p>
            <a:endParaRPr lang="en-CA" sz="1600" dirty="0"/>
          </a:p>
          <a:p>
            <a:endParaRPr lang="en-CA" sz="1600" dirty="0"/>
          </a:p>
        </p:txBody>
      </p:sp>
    </p:spTree>
    <p:extLst>
      <p:ext uri="{BB962C8B-B14F-4D97-AF65-F5344CB8AC3E}">
        <p14:creationId xmlns:p14="http://schemas.microsoft.com/office/powerpoint/2010/main" val="27772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2974-A016-4352-8508-7081010B52C7}"/>
              </a:ext>
            </a:extLst>
          </p:cNvPr>
          <p:cNvSpPr>
            <a:spLocks noGrp="1"/>
          </p:cNvSpPr>
          <p:nvPr>
            <p:ph type="title"/>
          </p:nvPr>
        </p:nvSpPr>
        <p:spPr/>
        <p:txBody>
          <a:bodyPr/>
          <a:lstStyle/>
          <a:p>
            <a:r>
              <a:rPr lang="en-CA" b="1" dirty="0"/>
              <a:t>Real Evidence</a:t>
            </a:r>
            <a:endParaRPr lang="en-CA" dirty="0"/>
          </a:p>
        </p:txBody>
      </p:sp>
      <p:sp>
        <p:nvSpPr>
          <p:cNvPr id="3" name="Content Placeholder 2">
            <a:extLst>
              <a:ext uri="{FF2B5EF4-FFF2-40B4-BE49-F238E27FC236}">
                <a16:creationId xmlns:a16="http://schemas.microsoft.com/office/drawing/2014/main" id="{71E73C22-38C7-43FC-ADF4-54EB442E9367}"/>
              </a:ext>
            </a:extLst>
          </p:cNvPr>
          <p:cNvSpPr>
            <a:spLocks noGrp="1"/>
          </p:cNvSpPr>
          <p:nvPr>
            <p:ph idx="1"/>
          </p:nvPr>
        </p:nvSpPr>
        <p:spPr/>
        <p:txBody>
          <a:bodyPr/>
          <a:lstStyle/>
          <a:p>
            <a:r>
              <a:rPr lang="en-US" dirty="0"/>
              <a:t>Real evidence usually comprises the physicality of the event, and as such is often the most easily presented and understood element of a crime.</a:t>
            </a:r>
          </a:p>
          <a:p>
            <a:pPr marL="0" indent="0">
              <a:buNone/>
            </a:pPr>
            <a:r>
              <a:rPr lang="en-US" dirty="0"/>
              <a:t>Examples of “real evidence” can include:</a:t>
            </a:r>
          </a:p>
          <a:p>
            <a:r>
              <a:rPr lang="en-CA" dirty="0"/>
              <a:t>• The murder weapon</a:t>
            </a:r>
          </a:p>
          <a:p>
            <a:r>
              <a:rPr lang="en-CA" dirty="0"/>
              <a:t>• The fingerprint or footprint</a:t>
            </a:r>
          </a:p>
          <a:p>
            <a:r>
              <a:rPr lang="en-CA" dirty="0"/>
              <a:t>• The signed paper contract</a:t>
            </a:r>
          </a:p>
          <a:p>
            <a:r>
              <a:rPr lang="en-US" dirty="0"/>
              <a:t>• </a:t>
            </a:r>
            <a:r>
              <a:rPr lang="en-US" b="1" dirty="0"/>
              <a:t>The physical hard drive or USB device</a:t>
            </a:r>
          </a:p>
          <a:p>
            <a:r>
              <a:rPr lang="en-US" dirty="0"/>
              <a:t>• </a:t>
            </a:r>
            <a:r>
              <a:rPr lang="en-US" b="1" dirty="0"/>
              <a:t>The computer itself—chassis, keyboard, and all</a:t>
            </a:r>
            <a:endParaRPr lang="en-CA" b="1" dirty="0"/>
          </a:p>
        </p:txBody>
      </p:sp>
    </p:spTree>
    <p:extLst>
      <p:ext uri="{BB962C8B-B14F-4D97-AF65-F5344CB8AC3E}">
        <p14:creationId xmlns:p14="http://schemas.microsoft.com/office/powerpoint/2010/main" val="1607828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45C1-1F97-4FAB-A5D5-72D9BA479146}"/>
              </a:ext>
            </a:extLst>
          </p:cNvPr>
          <p:cNvSpPr>
            <a:spLocks noGrp="1"/>
          </p:cNvSpPr>
          <p:nvPr>
            <p:ph type="title"/>
          </p:nvPr>
        </p:nvSpPr>
        <p:spPr/>
        <p:txBody>
          <a:bodyPr/>
          <a:lstStyle/>
          <a:p>
            <a:r>
              <a:rPr lang="en-CA" b="1" dirty="0"/>
              <a:t>Filtering Packets with </a:t>
            </a:r>
            <a:r>
              <a:rPr lang="en-CA" b="1" dirty="0" err="1"/>
              <a:t>tcpdump</a:t>
            </a:r>
            <a:endParaRPr lang="en-CA" dirty="0"/>
          </a:p>
        </p:txBody>
      </p:sp>
      <p:sp>
        <p:nvSpPr>
          <p:cNvPr id="3" name="Content Placeholder 2">
            <a:extLst>
              <a:ext uri="{FF2B5EF4-FFF2-40B4-BE49-F238E27FC236}">
                <a16:creationId xmlns:a16="http://schemas.microsoft.com/office/drawing/2014/main" id="{89421453-AEA1-49A0-BAF0-EBDBA545DE56}"/>
              </a:ext>
            </a:extLst>
          </p:cNvPr>
          <p:cNvSpPr>
            <a:spLocks noGrp="1"/>
          </p:cNvSpPr>
          <p:nvPr>
            <p:ph idx="1"/>
          </p:nvPr>
        </p:nvSpPr>
        <p:spPr>
          <a:xfrm>
            <a:off x="432262" y="2603500"/>
            <a:ext cx="11105803" cy="3416300"/>
          </a:xfrm>
        </p:spPr>
        <p:txBody>
          <a:bodyPr>
            <a:normAutofit/>
          </a:bodyPr>
          <a:lstStyle/>
          <a:p>
            <a:r>
              <a:rPr lang="en-CA" dirty="0"/>
              <a:t>One good strategy </a:t>
            </a:r>
            <a:r>
              <a:rPr lang="en-US" dirty="0"/>
              <a:t>for analysis of large volumes of traffic is to begin by filtering out any types of traffic that are not related to the investigation. </a:t>
            </a:r>
          </a:p>
          <a:p>
            <a:r>
              <a:rPr lang="en-US" dirty="0"/>
              <a:t>Here’s an example that shows how </a:t>
            </a:r>
            <a:r>
              <a:rPr lang="en-US" dirty="0" err="1"/>
              <a:t>tcpdump</a:t>
            </a:r>
            <a:r>
              <a:rPr lang="en-US" dirty="0"/>
              <a:t> is used to display traffic from the “eth0” network interface, excluding TCP port 80 traffic:</a:t>
            </a:r>
          </a:p>
          <a:p>
            <a:pPr marL="0" indent="0">
              <a:buNone/>
            </a:pPr>
            <a:r>
              <a:rPr lang="en-US" dirty="0"/>
              <a:t># </a:t>
            </a:r>
            <a:r>
              <a:rPr lang="en-US" dirty="0" err="1"/>
              <a:t>tcpdump</a:t>
            </a:r>
            <a:r>
              <a:rPr lang="en-US" dirty="0"/>
              <a:t> -</a:t>
            </a:r>
            <a:r>
              <a:rPr lang="en-US" dirty="0" err="1"/>
              <a:t>nni</a:t>
            </a:r>
            <a:r>
              <a:rPr lang="en-US" dirty="0"/>
              <a:t> eth0 'not (</a:t>
            </a:r>
            <a:r>
              <a:rPr lang="en-US" dirty="0" err="1"/>
              <a:t>tcp</a:t>
            </a:r>
            <a:r>
              <a:rPr lang="en-US" dirty="0"/>
              <a:t> and port 80) ‘</a:t>
            </a:r>
          </a:p>
          <a:p>
            <a:pPr marL="0" indent="0">
              <a:buNone/>
            </a:pPr>
            <a:endParaRPr lang="en-US" dirty="0"/>
          </a:p>
          <a:p>
            <a:r>
              <a:rPr lang="en-US" dirty="0"/>
              <a:t>• </a:t>
            </a:r>
            <a:r>
              <a:rPr lang="en-US" dirty="0" err="1"/>
              <a:t>tcpdump</a:t>
            </a:r>
            <a:r>
              <a:rPr lang="en-US" dirty="0"/>
              <a:t> -</a:t>
            </a:r>
            <a:r>
              <a:rPr lang="en-US" dirty="0" err="1"/>
              <a:t>i</a:t>
            </a:r>
            <a:r>
              <a:rPr lang="en-US" dirty="0"/>
              <a:t> eth0 -w </a:t>
            </a:r>
            <a:r>
              <a:rPr lang="en-US" dirty="0" err="1"/>
              <a:t>great_big_packet_dump.pcap</a:t>
            </a:r>
            <a:endParaRPr lang="en-US" dirty="0"/>
          </a:p>
          <a:p>
            <a:r>
              <a:rPr lang="en-US" dirty="0"/>
              <a:t>This is the simplest case of listening on interface eth0 and writing all of the packets out to a single monolithic file.</a:t>
            </a:r>
          </a:p>
          <a:p>
            <a:endParaRPr lang="en-CA" dirty="0"/>
          </a:p>
        </p:txBody>
      </p:sp>
    </p:spTree>
    <p:extLst>
      <p:ext uri="{BB962C8B-B14F-4D97-AF65-F5344CB8AC3E}">
        <p14:creationId xmlns:p14="http://schemas.microsoft.com/office/powerpoint/2010/main" val="3378064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206C-7AA6-4BA3-8001-9B7579081DF3}"/>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610D769-8ED6-4419-A7E0-467A400AF7D8}"/>
              </a:ext>
            </a:extLst>
          </p:cNvPr>
          <p:cNvSpPr>
            <a:spLocks noGrp="1"/>
          </p:cNvSpPr>
          <p:nvPr>
            <p:ph idx="1"/>
          </p:nvPr>
        </p:nvSpPr>
        <p:spPr>
          <a:xfrm>
            <a:off x="631768" y="2603499"/>
            <a:ext cx="10723418" cy="3813925"/>
          </a:xfrm>
        </p:spPr>
        <p:txBody>
          <a:bodyPr>
            <a:normAutofit fontScale="92500" lnSpcReduction="10000"/>
          </a:bodyPr>
          <a:lstStyle/>
          <a:p>
            <a:pPr marL="0" indent="0">
              <a:buNone/>
            </a:pPr>
            <a:r>
              <a:rPr lang="en-CA" dirty="0" err="1"/>
              <a:t>tcpdump</a:t>
            </a:r>
            <a:r>
              <a:rPr lang="en-CA" dirty="0"/>
              <a:t> command-line usage:</a:t>
            </a:r>
          </a:p>
          <a:p>
            <a:r>
              <a:rPr lang="sv-SE" dirty="0"/>
              <a:t>-i Listen on interface (eth0 , en1 , 2)</a:t>
            </a:r>
          </a:p>
          <a:p>
            <a:r>
              <a:rPr lang="en-US" dirty="0"/>
              <a:t>-n Do not resolve addresses to names.</a:t>
            </a:r>
          </a:p>
          <a:p>
            <a:r>
              <a:rPr lang="en-US" dirty="0"/>
              <a:t>-r Read packets from a </a:t>
            </a:r>
            <a:r>
              <a:rPr lang="en-US" dirty="0" err="1"/>
              <a:t>pcap</a:t>
            </a:r>
            <a:r>
              <a:rPr lang="en-US" dirty="0"/>
              <a:t> file</a:t>
            </a:r>
          </a:p>
          <a:p>
            <a:r>
              <a:rPr lang="en-US" dirty="0"/>
              <a:t>-w Write packets to a </a:t>
            </a:r>
            <a:r>
              <a:rPr lang="en-US" dirty="0" err="1"/>
              <a:t>pcap</a:t>
            </a:r>
            <a:r>
              <a:rPr lang="en-US" dirty="0"/>
              <a:t> file</a:t>
            </a:r>
          </a:p>
          <a:p>
            <a:r>
              <a:rPr lang="en-US" dirty="0"/>
              <a:t>-s Change the snapshot length from the default</a:t>
            </a:r>
          </a:p>
          <a:p>
            <a:r>
              <a:rPr lang="en-US" dirty="0"/>
              <a:t>-C With -w, limit the capture file size , and begin a new file when it is</a:t>
            </a:r>
          </a:p>
          <a:p>
            <a:r>
              <a:rPr lang="en-CA" dirty="0"/>
              <a:t>exceeded</a:t>
            </a:r>
          </a:p>
          <a:p>
            <a:r>
              <a:rPr lang="en-US" dirty="0"/>
              <a:t>-W With -C, limit the number of capture files created , and begin overwriting and rotating when necessary</a:t>
            </a:r>
          </a:p>
          <a:p>
            <a:r>
              <a:rPr lang="en-US" dirty="0"/>
              <a:t>-D List available adapters (</a:t>
            </a:r>
            <a:r>
              <a:rPr lang="en-US" dirty="0" err="1"/>
              <a:t>WinDump</a:t>
            </a:r>
            <a:r>
              <a:rPr lang="en-US" dirty="0"/>
              <a:t> only)</a:t>
            </a:r>
            <a:endParaRPr lang="en-CA" dirty="0"/>
          </a:p>
        </p:txBody>
      </p:sp>
    </p:spTree>
    <p:extLst>
      <p:ext uri="{BB962C8B-B14F-4D97-AF65-F5344CB8AC3E}">
        <p14:creationId xmlns:p14="http://schemas.microsoft.com/office/powerpoint/2010/main" val="1829794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5705-2C05-4099-B024-FBFC83E86E8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EEB7E2EF-69AE-427D-9E7B-5763857C2EBA}"/>
              </a:ext>
            </a:extLst>
          </p:cNvPr>
          <p:cNvSpPr>
            <a:spLocks noGrp="1"/>
          </p:cNvSpPr>
          <p:nvPr>
            <p:ph idx="1"/>
          </p:nvPr>
        </p:nvSpPr>
        <p:spPr>
          <a:xfrm>
            <a:off x="332509" y="2344189"/>
            <a:ext cx="11488189" cy="4513811"/>
          </a:xfrm>
        </p:spPr>
        <p:txBody>
          <a:bodyPr>
            <a:normAutofit fontScale="92500" lnSpcReduction="10000"/>
          </a:bodyPr>
          <a:lstStyle/>
          <a:p>
            <a:pPr marL="0" indent="0">
              <a:buNone/>
            </a:pPr>
            <a:r>
              <a:rPr lang="en-US" dirty="0" err="1"/>
              <a:t>tcpdump</a:t>
            </a:r>
            <a:r>
              <a:rPr lang="en-US" dirty="0"/>
              <a:t> -</a:t>
            </a:r>
            <a:r>
              <a:rPr lang="en-US" dirty="0" err="1"/>
              <a:t>i</a:t>
            </a:r>
            <a:r>
              <a:rPr lang="en-US" dirty="0"/>
              <a:t> eth0 -s 0 -w </a:t>
            </a:r>
            <a:r>
              <a:rPr lang="en-US" dirty="0" err="1"/>
              <a:t>targeted_full_packet_dump.pcap</a:t>
            </a:r>
            <a:r>
              <a:rPr lang="en-US" dirty="0"/>
              <a:t> 'host 10.10.10.10'</a:t>
            </a:r>
          </a:p>
          <a:p>
            <a:r>
              <a:rPr lang="en-US" dirty="0"/>
              <a:t>Here we introduce a simple BPF filter to grab and store in their entirety only those packets sent to or from the host at the address “10.10.10.10.”</a:t>
            </a:r>
          </a:p>
          <a:p>
            <a:r>
              <a:rPr lang="en-CA" b="1" dirty="0" err="1"/>
              <a:t>tcpdump</a:t>
            </a:r>
            <a:r>
              <a:rPr lang="en-CA" b="1" dirty="0"/>
              <a:t> -</a:t>
            </a:r>
            <a:r>
              <a:rPr lang="en-CA" b="1" dirty="0" err="1"/>
              <a:t>i</a:t>
            </a:r>
            <a:r>
              <a:rPr lang="en-CA" b="1" dirty="0"/>
              <a:t> eth0 -s 0 -w RFC3514_evil_bits.pcap '</a:t>
            </a:r>
            <a:r>
              <a:rPr lang="en-CA" b="1" dirty="0" err="1"/>
              <a:t>ip</a:t>
            </a:r>
            <a:r>
              <a:rPr lang="en-CA" b="1" dirty="0"/>
              <a:t>[6] &amp; 0x80 != 0'</a:t>
            </a:r>
          </a:p>
          <a:p>
            <a:r>
              <a:rPr lang="en-US" dirty="0"/>
              <a:t>Finally, we introduce a more complicated BPF filter, in which we target the first byte of the IP fragmentation fields (byte offset 6). We employ a bitmask to narrow our inspection to the single highest order bit, most commonly known as the IP “reserved bit,” and we capture and store the packet only if the reserved bit is nonzero.</a:t>
            </a:r>
          </a:p>
          <a:p>
            <a:r>
              <a:rPr lang="en-US" b="1" dirty="0"/>
              <a:t>The Evil Bit (RFC 791): In original IP </a:t>
            </a:r>
            <a:r>
              <a:rPr lang="en-CA" dirty="0"/>
              <a:t>the very first, or </a:t>
            </a:r>
            <a:r>
              <a:rPr lang="en-US" dirty="0"/>
              <a:t>“high order,” bit of the sixth byte offset would be “reserved</a:t>
            </a:r>
          </a:p>
          <a:p>
            <a:r>
              <a:rPr lang="en-CA" dirty="0" err="1"/>
              <a:t>Bellovin</a:t>
            </a:r>
            <a:r>
              <a:rPr lang="en-CA" dirty="0"/>
              <a:t> suggested that </a:t>
            </a:r>
            <a:r>
              <a:rPr lang="en-US" dirty="0"/>
              <a:t>any packet that had been built for malicious or evil intent must set this bit to one.</a:t>
            </a:r>
          </a:p>
          <a:p>
            <a:r>
              <a:rPr lang="en-US" dirty="0"/>
              <a:t>Later, </a:t>
            </a:r>
            <a:r>
              <a:rPr lang="en-CA" dirty="0"/>
              <a:t>Jason Mansfield has</a:t>
            </a:r>
          </a:p>
          <a:p>
            <a:r>
              <a:rPr lang="en-US" dirty="0"/>
              <a:t>created an “evil bit changer.” This handy utility captures traffic or reads it from a file, sets the Evil Bit to “1,” recalculates the IP header checksum, and then forwards the frame along </a:t>
            </a:r>
            <a:r>
              <a:rPr lang="en-CA" dirty="0"/>
              <a:t>to its intended destination</a:t>
            </a:r>
          </a:p>
        </p:txBody>
      </p:sp>
    </p:spTree>
    <p:extLst>
      <p:ext uri="{BB962C8B-B14F-4D97-AF65-F5344CB8AC3E}">
        <p14:creationId xmlns:p14="http://schemas.microsoft.com/office/powerpoint/2010/main" val="252285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9D95-E506-41EB-8B32-A49B27640A78}"/>
              </a:ext>
            </a:extLst>
          </p:cNvPr>
          <p:cNvSpPr>
            <a:spLocks noGrp="1"/>
          </p:cNvSpPr>
          <p:nvPr>
            <p:ph type="title"/>
          </p:nvPr>
        </p:nvSpPr>
        <p:spPr/>
        <p:txBody>
          <a:bodyPr/>
          <a:lstStyle/>
          <a:p>
            <a:r>
              <a:rPr lang="en-CA" b="1" dirty="0"/>
              <a:t>Wireshark</a:t>
            </a:r>
            <a:endParaRPr lang="en-CA" dirty="0"/>
          </a:p>
        </p:txBody>
      </p:sp>
      <p:sp>
        <p:nvSpPr>
          <p:cNvPr id="3" name="Content Placeholder 2">
            <a:extLst>
              <a:ext uri="{FF2B5EF4-FFF2-40B4-BE49-F238E27FC236}">
                <a16:creationId xmlns:a16="http://schemas.microsoft.com/office/drawing/2014/main" id="{170C848A-A2E6-4623-944F-0CCF69D76B31}"/>
              </a:ext>
            </a:extLst>
          </p:cNvPr>
          <p:cNvSpPr>
            <a:spLocks noGrp="1"/>
          </p:cNvSpPr>
          <p:nvPr>
            <p:ph idx="1"/>
          </p:nvPr>
        </p:nvSpPr>
        <p:spPr/>
        <p:txBody>
          <a:bodyPr/>
          <a:lstStyle/>
          <a:p>
            <a:r>
              <a:rPr lang="en-CA" dirty="0"/>
              <a:t>Hands On Practice</a:t>
            </a:r>
          </a:p>
        </p:txBody>
      </p:sp>
    </p:spTree>
    <p:extLst>
      <p:ext uri="{BB962C8B-B14F-4D97-AF65-F5344CB8AC3E}">
        <p14:creationId xmlns:p14="http://schemas.microsoft.com/office/powerpoint/2010/main" val="1738056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F38E2-F3EE-4AC6-81E0-C38C2727E3B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C395F799-C460-4F5B-B25A-0FF3625FDABA}"/>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55916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31124-39D7-4629-8173-16982FB95988}"/>
              </a:ext>
            </a:extLst>
          </p:cNvPr>
          <p:cNvSpPr>
            <a:spLocks noGrp="1"/>
          </p:cNvSpPr>
          <p:nvPr>
            <p:ph type="title"/>
          </p:nvPr>
        </p:nvSpPr>
        <p:spPr/>
        <p:txBody>
          <a:bodyPr/>
          <a:lstStyle/>
          <a:p>
            <a:r>
              <a:rPr lang="en-CA" b="1" dirty="0"/>
              <a:t>Best Evidence</a:t>
            </a:r>
            <a:endParaRPr lang="en-CA" dirty="0"/>
          </a:p>
        </p:txBody>
      </p:sp>
      <p:sp>
        <p:nvSpPr>
          <p:cNvPr id="3" name="Content Placeholder 2">
            <a:extLst>
              <a:ext uri="{FF2B5EF4-FFF2-40B4-BE49-F238E27FC236}">
                <a16:creationId xmlns:a16="http://schemas.microsoft.com/office/drawing/2014/main" id="{41ECD756-E628-4042-A65F-18A57E5550EA}"/>
              </a:ext>
            </a:extLst>
          </p:cNvPr>
          <p:cNvSpPr>
            <a:spLocks noGrp="1"/>
          </p:cNvSpPr>
          <p:nvPr>
            <p:ph idx="1"/>
          </p:nvPr>
        </p:nvSpPr>
        <p:spPr/>
        <p:txBody>
          <a:bodyPr/>
          <a:lstStyle/>
          <a:p>
            <a:r>
              <a:rPr lang="en-US" dirty="0"/>
              <a:t>“Best evidence” is roughly defined as the best evidence that can be produced in court.</a:t>
            </a:r>
          </a:p>
          <a:p>
            <a:r>
              <a:rPr lang="en-US" dirty="0"/>
              <a:t>To prove the content of a writing, recording, or photograph, the original writing, recording, or photograph is required</a:t>
            </a:r>
          </a:p>
          <a:p>
            <a:pPr marL="0" indent="0">
              <a:buNone/>
            </a:pPr>
            <a:r>
              <a:rPr lang="en-US" dirty="0"/>
              <a:t>Examples of “best evidence” include:</a:t>
            </a:r>
          </a:p>
          <a:p>
            <a:r>
              <a:rPr lang="en-US" dirty="0"/>
              <a:t>• A photo of the crime scene</a:t>
            </a:r>
          </a:p>
          <a:p>
            <a:r>
              <a:rPr lang="en-US" dirty="0"/>
              <a:t>• A copy of the signed contract</a:t>
            </a:r>
          </a:p>
          <a:p>
            <a:r>
              <a:rPr lang="en-US" dirty="0"/>
              <a:t>• A file recovered from the hard drive</a:t>
            </a:r>
          </a:p>
          <a:p>
            <a:r>
              <a:rPr lang="en-US" dirty="0"/>
              <a:t>• A bit-for-bit snapshot of a network transaction</a:t>
            </a:r>
            <a:endParaRPr lang="en-CA" dirty="0"/>
          </a:p>
        </p:txBody>
      </p:sp>
    </p:spTree>
    <p:extLst>
      <p:ext uri="{BB962C8B-B14F-4D97-AF65-F5344CB8AC3E}">
        <p14:creationId xmlns:p14="http://schemas.microsoft.com/office/powerpoint/2010/main" val="4002936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46C6-38CA-4F29-9564-9B0F2B9CEA59}"/>
              </a:ext>
            </a:extLst>
          </p:cNvPr>
          <p:cNvSpPr>
            <a:spLocks noGrp="1"/>
          </p:cNvSpPr>
          <p:nvPr>
            <p:ph type="title"/>
          </p:nvPr>
        </p:nvSpPr>
        <p:spPr/>
        <p:txBody>
          <a:bodyPr/>
          <a:lstStyle/>
          <a:p>
            <a:r>
              <a:rPr lang="en-CA" b="1" dirty="0"/>
              <a:t>Direct Evidence</a:t>
            </a:r>
            <a:endParaRPr lang="en-CA" dirty="0"/>
          </a:p>
        </p:txBody>
      </p:sp>
      <p:sp>
        <p:nvSpPr>
          <p:cNvPr id="3" name="Content Placeholder 2">
            <a:extLst>
              <a:ext uri="{FF2B5EF4-FFF2-40B4-BE49-F238E27FC236}">
                <a16:creationId xmlns:a16="http://schemas.microsoft.com/office/drawing/2014/main" id="{83F6852A-8DFE-4810-89D2-FC0C2CC0CC44}"/>
              </a:ext>
            </a:extLst>
          </p:cNvPr>
          <p:cNvSpPr>
            <a:spLocks noGrp="1"/>
          </p:cNvSpPr>
          <p:nvPr>
            <p:ph idx="1"/>
          </p:nvPr>
        </p:nvSpPr>
        <p:spPr/>
        <p:txBody>
          <a:bodyPr/>
          <a:lstStyle/>
          <a:p>
            <a:r>
              <a:rPr lang="en-US" dirty="0"/>
              <a:t>“Direct evidence” is the testimony offered by a direct witness of the act or acts in question</a:t>
            </a:r>
          </a:p>
          <a:p>
            <a:r>
              <a:rPr lang="en-US" dirty="0"/>
              <a:t>Direct evidence is usually admissible, so long as it’s relevant. What other people witnessed can have a great impact on a case.</a:t>
            </a:r>
          </a:p>
          <a:p>
            <a:pPr marL="0" indent="0">
              <a:buNone/>
            </a:pPr>
            <a:r>
              <a:rPr lang="en-US" dirty="0"/>
              <a:t>Examples of “direct evidence” can include:</a:t>
            </a:r>
          </a:p>
          <a:p>
            <a:r>
              <a:rPr lang="en-US" dirty="0"/>
              <a:t>“I watched him crack passwords using John the Ripper and a password file he shouldn’t </a:t>
            </a:r>
            <a:r>
              <a:rPr lang="en-CA" dirty="0"/>
              <a:t>have.”</a:t>
            </a:r>
          </a:p>
          <a:p>
            <a:r>
              <a:rPr lang="en-US" dirty="0"/>
              <a:t>• “I saw him with that USB device.”</a:t>
            </a:r>
            <a:endParaRPr lang="en-CA" dirty="0"/>
          </a:p>
        </p:txBody>
      </p:sp>
    </p:spTree>
    <p:extLst>
      <p:ext uri="{BB962C8B-B14F-4D97-AF65-F5344CB8AC3E}">
        <p14:creationId xmlns:p14="http://schemas.microsoft.com/office/powerpoint/2010/main" val="3958514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BA90-C444-4F26-B0C9-B47E540B82BB}"/>
              </a:ext>
            </a:extLst>
          </p:cNvPr>
          <p:cNvSpPr>
            <a:spLocks noGrp="1"/>
          </p:cNvSpPr>
          <p:nvPr>
            <p:ph type="title"/>
          </p:nvPr>
        </p:nvSpPr>
        <p:spPr/>
        <p:txBody>
          <a:bodyPr/>
          <a:lstStyle/>
          <a:p>
            <a:r>
              <a:rPr lang="en-CA" b="1" dirty="0"/>
              <a:t>Circumstantial Evidence</a:t>
            </a:r>
            <a:endParaRPr lang="en-CA" dirty="0"/>
          </a:p>
        </p:txBody>
      </p:sp>
      <p:sp>
        <p:nvSpPr>
          <p:cNvPr id="3" name="Content Placeholder 2">
            <a:extLst>
              <a:ext uri="{FF2B5EF4-FFF2-40B4-BE49-F238E27FC236}">
                <a16:creationId xmlns:a16="http://schemas.microsoft.com/office/drawing/2014/main" id="{FE10C24D-E452-460B-8E66-07864B38BA02}"/>
              </a:ext>
            </a:extLst>
          </p:cNvPr>
          <p:cNvSpPr>
            <a:spLocks noGrp="1"/>
          </p:cNvSpPr>
          <p:nvPr>
            <p:ph idx="1"/>
          </p:nvPr>
        </p:nvSpPr>
        <p:spPr>
          <a:xfrm>
            <a:off x="1154954" y="2406316"/>
            <a:ext cx="9673467" cy="4010526"/>
          </a:xfrm>
        </p:spPr>
        <p:txBody>
          <a:bodyPr>
            <a:normAutofit lnSpcReduction="10000"/>
          </a:bodyPr>
          <a:lstStyle/>
          <a:p>
            <a:r>
              <a:rPr lang="en-US" dirty="0"/>
              <a:t>In contrast to “direct evidence,” “circumstantial evidence” is evidence that does not directly support a specific conclusion. </a:t>
            </a:r>
            <a:r>
              <a:rPr lang="en-US" b="1" dirty="0"/>
              <a:t>Rather, circumstantial evidence may be linked together with other evidence and used to deduce a conclusion.</a:t>
            </a:r>
          </a:p>
          <a:p>
            <a:r>
              <a:rPr lang="en-US" dirty="0"/>
              <a:t>the primary mechanism used to link electronic evidence and its creator.”7 Often, circumstantial evidence is used to establish the author of emails, chat logs, or other digital evidence.</a:t>
            </a:r>
          </a:p>
          <a:p>
            <a:r>
              <a:rPr lang="en-US" dirty="0"/>
              <a:t>In turn, authorship verification is necessary to establish authenticity, which is required for evidence to be admissible in court</a:t>
            </a:r>
          </a:p>
          <a:p>
            <a:pPr marL="0" indent="0">
              <a:buNone/>
            </a:pPr>
            <a:r>
              <a:rPr lang="en-US" dirty="0"/>
              <a:t>Examples of “circumstantial evidence” can include:</a:t>
            </a:r>
          </a:p>
          <a:p>
            <a:r>
              <a:rPr lang="en-CA" dirty="0"/>
              <a:t>• An email signature</a:t>
            </a:r>
          </a:p>
          <a:p>
            <a:r>
              <a:rPr lang="en-US" dirty="0"/>
              <a:t>• A file containing password hashes on the defendant’s computer</a:t>
            </a:r>
          </a:p>
          <a:p>
            <a:r>
              <a:rPr lang="en-US" dirty="0"/>
              <a:t>• The serial number of the USB device</a:t>
            </a:r>
            <a:endParaRPr lang="en-CA" dirty="0"/>
          </a:p>
        </p:txBody>
      </p:sp>
    </p:spTree>
    <p:extLst>
      <p:ext uri="{BB962C8B-B14F-4D97-AF65-F5344CB8AC3E}">
        <p14:creationId xmlns:p14="http://schemas.microsoft.com/office/powerpoint/2010/main" val="4241420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5FA7-C21B-4134-9B56-D30B9540108E}"/>
              </a:ext>
            </a:extLst>
          </p:cNvPr>
          <p:cNvSpPr>
            <a:spLocks noGrp="1"/>
          </p:cNvSpPr>
          <p:nvPr>
            <p:ph type="title"/>
          </p:nvPr>
        </p:nvSpPr>
        <p:spPr/>
        <p:txBody>
          <a:bodyPr/>
          <a:lstStyle/>
          <a:p>
            <a:r>
              <a:rPr lang="en-CA" b="1" dirty="0"/>
              <a:t>Hearsay</a:t>
            </a:r>
            <a:endParaRPr lang="en-CA" dirty="0"/>
          </a:p>
        </p:txBody>
      </p:sp>
      <p:sp>
        <p:nvSpPr>
          <p:cNvPr id="3" name="Content Placeholder 2">
            <a:extLst>
              <a:ext uri="{FF2B5EF4-FFF2-40B4-BE49-F238E27FC236}">
                <a16:creationId xmlns:a16="http://schemas.microsoft.com/office/drawing/2014/main" id="{0CD16EB1-3D6C-447D-B8DE-6C811A261943}"/>
              </a:ext>
            </a:extLst>
          </p:cNvPr>
          <p:cNvSpPr>
            <a:spLocks noGrp="1"/>
          </p:cNvSpPr>
          <p:nvPr>
            <p:ph idx="1"/>
          </p:nvPr>
        </p:nvSpPr>
        <p:spPr/>
        <p:txBody>
          <a:bodyPr/>
          <a:lstStyle/>
          <a:p>
            <a:r>
              <a:rPr lang="en-US" dirty="0"/>
              <a:t>“Hearsay” is the label given to testimony offered second-hand by someone who was not a direct witness of the act or acts in question</a:t>
            </a:r>
          </a:p>
          <a:p>
            <a:r>
              <a:rPr lang="en-US" dirty="0"/>
              <a:t>Digital evidence can be classified as hearsay if it contains assertions created by people.</a:t>
            </a:r>
          </a:p>
          <a:p>
            <a:pPr marL="0" indent="0">
              <a:buNone/>
            </a:pPr>
            <a:r>
              <a:rPr lang="en-US" dirty="0"/>
              <a:t>Examples of “hearsay” can include</a:t>
            </a:r>
          </a:p>
          <a:p>
            <a:r>
              <a:rPr lang="en-US" dirty="0"/>
              <a:t>“The guy told me he did it.”</a:t>
            </a:r>
          </a:p>
          <a:p>
            <a:r>
              <a:rPr lang="en-US" dirty="0"/>
              <a:t>• “He said he knew who did it, and could testify.”</a:t>
            </a:r>
          </a:p>
          <a:p>
            <a:r>
              <a:rPr lang="en-US" dirty="0"/>
              <a:t>• “I saw a recording of the whole thing go down.”</a:t>
            </a:r>
          </a:p>
          <a:p>
            <a:r>
              <a:rPr lang="en-US" dirty="0"/>
              <a:t>• A text file containing a personal letter</a:t>
            </a:r>
            <a:endParaRPr lang="en-CA" dirty="0"/>
          </a:p>
        </p:txBody>
      </p:sp>
    </p:spTree>
    <p:extLst>
      <p:ext uri="{BB962C8B-B14F-4D97-AF65-F5344CB8AC3E}">
        <p14:creationId xmlns:p14="http://schemas.microsoft.com/office/powerpoint/2010/main" val="196631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0B61E-4893-40FE-88ED-30347CEBA765}"/>
              </a:ext>
            </a:extLst>
          </p:cNvPr>
          <p:cNvSpPr>
            <a:spLocks noGrp="1"/>
          </p:cNvSpPr>
          <p:nvPr>
            <p:ph type="title"/>
          </p:nvPr>
        </p:nvSpPr>
        <p:spPr/>
        <p:txBody>
          <a:bodyPr/>
          <a:lstStyle/>
          <a:p>
            <a:r>
              <a:rPr lang="en-CA" b="1" dirty="0"/>
              <a:t>Business Records</a:t>
            </a:r>
            <a:endParaRPr lang="en-CA" dirty="0"/>
          </a:p>
        </p:txBody>
      </p:sp>
      <p:sp>
        <p:nvSpPr>
          <p:cNvPr id="3" name="Content Placeholder 2">
            <a:extLst>
              <a:ext uri="{FF2B5EF4-FFF2-40B4-BE49-F238E27FC236}">
                <a16:creationId xmlns:a16="http://schemas.microsoft.com/office/drawing/2014/main" id="{24CEBD25-6EF4-48F4-91B0-1AE3B154F6A3}"/>
              </a:ext>
            </a:extLst>
          </p:cNvPr>
          <p:cNvSpPr>
            <a:spLocks noGrp="1"/>
          </p:cNvSpPr>
          <p:nvPr>
            <p:ph idx="1"/>
          </p:nvPr>
        </p:nvSpPr>
        <p:spPr>
          <a:xfrm>
            <a:off x="818147" y="2603500"/>
            <a:ext cx="10427369" cy="3416300"/>
          </a:xfrm>
        </p:spPr>
        <p:txBody>
          <a:bodyPr/>
          <a:lstStyle/>
          <a:p>
            <a:r>
              <a:rPr lang="en-US" dirty="0"/>
              <a:t>Business records can include any documentation that an enterprise routinely generates and retains as a result of normal business processes, and that is deemed accurate enough to be used as a basis for managerial decisions</a:t>
            </a:r>
          </a:p>
          <a:p>
            <a:pPr marL="0" indent="0">
              <a:buNone/>
            </a:pPr>
            <a:r>
              <a:rPr lang="en-US" dirty="0"/>
              <a:t>Examples of “business records” can include:</a:t>
            </a:r>
          </a:p>
          <a:p>
            <a:r>
              <a:rPr lang="en-US" dirty="0"/>
              <a:t>Contracts and other employment agreements</a:t>
            </a:r>
          </a:p>
          <a:p>
            <a:r>
              <a:rPr lang="en-US" dirty="0"/>
              <a:t>Invoices and records of payment received</a:t>
            </a:r>
          </a:p>
          <a:p>
            <a:r>
              <a:rPr lang="en-CA" dirty="0"/>
              <a:t>Routinely kept access logs</a:t>
            </a:r>
          </a:p>
          <a:p>
            <a:r>
              <a:rPr lang="en-CA" dirty="0"/>
              <a:t> /var/log/messages</a:t>
            </a:r>
          </a:p>
        </p:txBody>
      </p:sp>
    </p:spTree>
    <p:extLst>
      <p:ext uri="{BB962C8B-B14F-4D97-AF65-F5344CB8AC3E}">
        <p14:creationId xmlns:p14="http://schemas.microsoft.com/office/powerpoint/2010/main" val="1131528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otalTime>71</TotalTime>
  <Words>3869</Words>
  <Application>Microsoft Office PowerPoint</Application>
  <PresentationFormat>Widescreen</PresentationFormat>
  <Paragraphs>278</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Century Gothic</vt:lpstr>
      <vt:lpstr>CMR10</vt:lpstr>
      <vt:lpstr>CMTI10</vt:lpstr>
      <vt:lpstr>Wingdings 3</vt:lpstr>
      <vt:lpstr>Ion Boardroom</vt:lpstr>
      <vt:lpstr>Unit-5 Network Forensics</vt:lpstr>
      <vt:lpstr>Footprints: refer to the impact that an investigator has on the systems under examination</vt:lpstr>
      <vt:lpstr>Concepts in Digital Evidence</vt:lpstr>
      <vt:lpstr>Real Evidence</vt:lpstr>
      <vt:lpstr>Best Evidence</vt:lpstr>
      <vt:lpstr>Direct Evidence</vt:lpstr>
      <vt:lpstr>Circumstantial Evidence</vt:lpstr>
      <vt:lpstr>Hearsay</vt:lpstr>
      <vt:lpstr>Business Records</vt:lpstr>
      <vt:lpstr>Digital Evidence</vt:lpstr>
      <vt:lpstr>Network-Based Digital Evidence</vt:lpstr>
      <vt:lpstr>Challenges Relating to Network Evidence</vt:lpstr>
      <vt:lpstr>Network Forensics Investigative Methodology (OSCAR)</vt:lpstr>
      <vt:lpstr>Obtain Information</vt:lpstr>
      <vt:lpstr>Strategize</vt:lpstr>
      <vt:lpstr>Collect Evidence</vt:lpstr>
      <vt:lpstr>PowerPoint Presentation</vt:lpstr>
      <vt:lpstr>Analyze</vt:lpstr>
      <vt:lpstr>Report</vt:lpstr>
      <vt:lpstr>PowerPoint Presentation</vt:lpstr>
      <vt:lpstr>PowerPoint Presentation</vt:lpstr>
      <vt:lpstr>Physical Interception</vt:lpstr>
      <vt:lpstr>Inline network tap</vt:lpstr>
      <vt:lpstr>Inline tap</vt:lpstr>
      <vt:lpstr>Vampire Taps </vt:lpstr>
      <vt:lpstr>Fiber Optic Taps </vt:lpstr>
      <vt:lpstr>Radio Frequency</vt:lpstr>
      <vt:lpstr>PowerPoint Presentation</vt:lpstr>
      <vt:lpstr>Hubs</vt:lpstr>
      <vt:lpstr>Switches</vt:lpstr>
      <vt:lpstr>Obtaining Traffic from Switches</vt:lpstr>
      <vt:lpstr>Traffic Acquisition Software</vt:lpstr>
      <vt:lpstr>libpcap and WinPcap</vt:lpstr>
      <vt:lpstr>The Berkeley Packet Filter (BPF) Language</vt:lpstr>
      <vt:lpstr>BPF Primitives</vt:lpstr>
      <vt:lpstr>PowerPoint Presentation</vt:lpstr>
      <vt:lpstr>Filtering Packets by Byte Value</vt:lpstr>
      <vt:lpstr>tcpdump</vt:lpstr>
      <vt:lpstr>Fidelity: </vt:lpstr>
      <vt:lpstr>Filtering Packets with tcpdump</vt:lpstr>
      <vt:lpstr>PowerPoint Presentation</vt:lpstr>
      <vt:lpstr>PowerPoint Presentation</vt:lpstr>
      <vt:lpstr>Wireshark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Unit-5 Network Forensics</dc:title>
  <dc:creator>ssr</dc:creator>
  <cp:lastModifiedBy>ssr</cp:lastModifiedBy>
  <cp:revision>7</cp:revision>
  <dcterms:created xsi:type="dcterms:W3CDTF">2023-10-17T06:15:35Z</dcterms:created>
  <dcterms:modified xsi:type="dcterms:W3CDTF">2024-10-22T03:33:36Z</dcterms:modified>
</cp:coreProperties>
</file>